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wmf" ContentType="image/x-wm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7" r:id="rId1"/>
  </p:sldMasterIdLst>
  <p:notesMasterIdLst>
    <p:notesMasterId r:id="rId74"/>
  </p:notesMasterIdLst>
  <p:handoutMasterIdLst>
    <p:handoutMasterId r:id="rId75"/>
  </p:handoutMasterIdLst>
  <p:sldIdLst>
    <p:sldId id="332" r:id="rId2"/>
    <p:sldId id="870" r:id="rId3"/>
    <p:sldId id="846" r:id="rId4"/>
    <p:sldId id="334" r:id="rId5"/>
    <p:sldId id="336" r:id="rId6"/>
    <p:sldId id="848" r:id="rId7"/>
    <p:sldId id="850" r:id="rId8"/>
    <p:sldId id="847" r:id="rId9"/>
    <p:sldId id="852" r:id="rId10"/>
    <p:sldId id="853" r:id="rId11"/>
    <p:sldId id="855" r:id="rId12"/>
    <p:sldId id="871" r:id="rId13"/>
    <p:sldId id="873" r:id="rId14"/>
    <p:sldId id="874" r:id="rId15"/>
    <p:sldId id="875" r:id="rId16"/>
    <p:sldId id="876" r:id="rId17"/>
    <p:sldId id="857" r:id="rId18"/>
    <p:sldId id="877" r:id="rId19"/>
    <p:sldId id="457" r:id="rId20"/>
    <p:sldId id="368" r:id="rId21"/>
    <p:sldId id="370" r:id="rId22"/>
    <p:sldId id="878" r:id="rId23"/>
    <p:sldId id="373" r:id="rId24"/>
    <p:sldId id="374" r:id="rId25"/>
    <p:sldId id="376" r:id="rId26"/>
    <p:sldId id="421" r:id="rId27"/>
    <p:sldId id="459" r:id="rId28"/>
    <p:sldId id="879" r:id="rId29"/>
    <p:sldId id="465" r:id="rId30"/>
    <p:sldId id="861" r:id="rId31"/>
    <p:sldId id="862" r:id="rId32"/>
    <p:sldId id="439" r:id="rId33"/>
    <p:sldId id="887" r:id="rId34"/>
    <p:sldId id="882" r:id="rId35"/>
    <p:sldId id="567" r:id="rId36"/>
    <p:sldId id="593" r:id="rId37"/>
    <p:sldId id="568" r:id="rId38"/>
    <p:sldId id="573" r:id="rId39"/>
    <p:sldId id="564" r:id="rId40"/>
    <p:sldId id="569" r:id="rId41"/>
    <p:sldId id="881" r:id="rId42"/>
    <p:sldId id="883" r:id="rId43"/>
    <p:sldId id="859" r:id="rId44"/>
    <p:sldId id="360" r:id="rId45"/>
    <p:sldId id="462" r:id="rId46"/>
    <p:sldId id="503" r:id="rId47"/>
    <p:sldId id="511" r:id="rId48"/>
    <p:sldId id="513" r:id="rId49"/>
    <p:sldId id="519" r:id="rId50"/>
    <p:sldId id="520" r:id="rId51"/>
    <p:sldId id="506" r:id="rId52"/>
    <p:sldId id="522" r:id="rId53"/>
    <p:sldId id="429" r:id="rId54"/>
    <p:sldId id="536" r:id="rId55"/>
    <p:sldId id="387" r:id="rId56"/>
    <p:sldId id="867" r:id="rId57"/>
    <p:sldId id="863" r:id="rId58"/>
    <p:sldId id="865" r:id="rId59"/>
    <p:sldId id="866" r:id="rId60"/>
    <p:sldId id="885" r:id="rId61"/>
    <p:sldId id="864" r:id="rId62"/>
    <p:sldId id="845" r:id="rId63"/>
    <p:sldId id="384" r:id="rId64"/>
    <p:sldId id="347" r:id="rId65"/>
    <p:sldId id="345" r:id="rId66"/>
    <p:sldId id="860" r:id="rId67"/>
    <p:sldId id="463" r:id="rId68"/>
    <p:sldId id="888" r:id="rId69"/>
    <p:sldId id="889" r:id="rId70"/>
    <p:sldId id="890" r:id="rId71"/>
    <p:sldId id="851" r:id="rId72"/>
    <p:sldId id="854" r:id="rId73"/>
  </p:sldIdLst>
  <p:sldSz cx="9144000" cy="5143500" type="screen16x9"/>
  <p:notesSz cx="9926638" cy="6797675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ERIS" id="{0B896E98-F45E-4768-8620-EDDF394BE181}">
          <p14:sldIdLst>
            <p14:sldId id="332"/>
            <p14:sldId id="870"/>
            <p14:sldId id="846"/>
            <p14:sldId id="334"/>
            <p14:sldId id="336"/>
            <p14:sldId id="848"/>
            <p14:sldId id="850"/>
            <p14:sldId id="847"/>
            <p14:sldId id="852"/>
            <p14:sldId id="853"/>
            <p14:sldId id="855"/>
            <p14:sldId id="871"/>
            <p14:sldId id="873"/>
            <p14:sldId id="874"/>
            <p14:sldId id="875"/>
            <p14:sldId id="876"/>
            <p14:sldId id="857"/>
            <p14:sldId id="877"/>
            <p14:sldId id="457"/>
            <p14:sldId id="368"/>
            <p14:sldId id="370"/>
            <p14:sldId id="878"/>
            <p14:sldId id="373"/>
            <p14:sldId id="374"/>
            <p14:sldId id="376"/>
            <p14:sldId id="421"/>
            <p14:sldId id="459"/>
            <p14:sldId id="879"/>
            <p14:sldId id="465"/>
            <p14:sldId id="861"/>
            <p14:sldId id="862"/>
            <p14:sldId id="439"/>
            <p14:sldId id="887"/>
            <p14:sldId id="882"/>
            <p14:sldId id="567"/>
            <p14:sldId id="593"/>
            <p14:sldId id="568"/>
            <p14:sldId id="573"/>
            <p14:sldId id="564"/>
            <p14:sldId id="569"/>
            <p14:sldId id="881"/>
            <p14:sldId id="883"/>
            <p14:sldId id="859"/>
            <p14:sldId id="360"/>
            <p14:sldId id="462"/>
            <p14:sldId id="503"/>
            <p14:sldId id="511"/>
            <p14:sldId id="513"/>
            <p14:sldId id="519"/>
            <p14:sldId id="520"/>
            <p14:sldId id="506"/>
            <p14:sldId id="522"/>
            <p14:sldId id="429"/>
            <p14:sldId id="536"/>
            <p14:sldId id="387"/>
            <p14:sldId id="867"/>
            <p14:sldId id="863"/>
            <p14:sldId id="865"/>
            <p14:sldId id="866"/>
            <p14:sldId id="885"/>
            <p14:sldId id="864"/>
            <p14:sldId id="845"/>
            <p14:sldId id="384"/>
            <p14:sldId id="347"/>
            <p14:sldId id="345"/>
            <p14:sldId id="860"/>
            <p14:sldId id="463"/>
            <p14:sldId id="888"/>
            <p14:sldId id="889"/>
            <p14:sldId id="890"/>
            <p14:sldId id="851"/>
            <p14:sldId id="854"/>
          </p14:sldIdLst>
        </p14:section>
        <p14:section name="MÉTHODOLOGIE" id="{EB03BDE6-D677-4574-A7BF-9721F91BDEB8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orient="horz" pos="191">
          <p15:clr>
            <a:srgbClr val="A4A3A4"/>
          </p15:clr>
        </p15:guide>
        <p15:guide id="3" orient="horz" pos="854">
          <p15:clr>
            <a:srgbClr val="A4A3A4"/>
          </p15:clr>
        </p15:guide>
        <p15:guide id="4" orient="horz" pos="821">
          <p15:clr>
            <a:srgbClr val="A4A3A4"/>
          </p15:clr>
        </p15:guide>
        <p15:guide id="5" orient="horz" pos="3049">
          <p15:clr>
            <a:srgbClr val="A4A3A4"/>
          </p15:clr>
        </p15:guide>
        <p15:guide id="6" orient="horz" pos="3151">
          <p15:clr>
            <a:srgbClr val="A4A3A4"/>
          </p15:clr>
        </p15:guide>
        <p15:guide id="7" pos="2880">
          <p15:clr>
            <a:srgbClr val="A4A3A4"/>
          </p15:clr>
        </p15:guide>
        <p15:guide id="8" pos="476">
          <p15:clr>
            <a:srgbClr val="A4A3A4"/>
          </p15:clr>
        </p15:guide>
        <p15:guide id="9" pos="5193">
          <p15:clr>
            <a:srgbClr val="A4A3A4"/>
          </p15:clr>
        </p15:guide>
        <p15:guide id="10" pos="546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567" autoAdjust="0"/>
    <p:restoredTop sz="94660"/>
  </p:normalViewPr>
  <p:slideViewPr>
    <p:cSldViewPr showGuides="1">
      <p:cViewPr varScale="1">
        <p:scale>
          <a:sx n="111" d="100"/>
          <a:sy n="111" d="100"/>
        </p:scale>
        <p:origin x="276" y="96"/>
      </p:cViewPr>
      <p:guideLst>
        <p:guide orient="horz" pos="1620"/>
        <p:guide orient="horz" pos="191"/>
        <p:guide orient="horz" pos="854"/>
        <p:guide orient="horz" pos="821"/>
        <p:guide orient="horz" pos="3049"/>
        <p:guide orient="horz" pos="3151"/>
        <p:guide pos="2880"/>
        <p:guide pos="476"/>
        <p:guide pos="5193"/>
        <p:guide pos="5465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77" d="100"/>
          <a:sy n="77" d="100"/>
        </p:scale>
        <p:origin x="2514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notesMaster" Target="notesMasters/notesMaster1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fr-FR"/>
              <a:t>Frequentist Log-Probit Model with BMR of 5% Extra Risk for the BMD and 0.95 Lower Confidence Limit for the BMDL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tx>
            <c:v>Estimated Probability</c:v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Lit>
              <c:formatCode>General</c:formatCode>
              <c:ptCount val="51"/>
              <c:pt idx="0">
                <c:v>97</c:v>
              </c:pt>
              <c:pt idx="1">
                <c:v>103.06</c:v>
              </c:pt>
              <c:pt idx="2">
                <c:v>109.12</c:v>
              </c:pt>
              <c:pt idx="3">
                <c:v>115.17999999999999</c:v>
              </c:pt>
              <c:pt idx="4">
                <c:v>121.24</c:v>
              </c:pt>
              <c:pt idx="5">
                <c:v>127.3</c:v>
              </c:pt>
              <c:pt idx="6">
                <c:v>133.35999999999999</c:v>
              </c:pt>
              <c:pt idx="7">
                <c:v>139.41999999999999</c:v>
              </c:pt>
              <c:pt idx="8">
                <c:v>145.47999999999999</c:v>
              </c:pt>
              <c:pt idx="9">
                <c:v>151.54</c:v>
              </c:pt>
              <c:pt idx="10">
                <c:v>157.6</c:v>
              </c:pt>
              <c:pt idx="11">
                <c:v>163.66</c:v>
              </c:pt>
              <c:pt idx="12">
                <c:v>169.72</c:v>
              </c:pt>
              <c:pt idx="13">
                <c:v>175.78</c:v>
              </c:pt>
              <c:pt idx="14">
                <c:v>181.84</c:v>
              </c:pt>
              <c:pt idx="15">
                <c:v>187.9</c:v>
              </c:pt>
              <c:pt idx="16">
                <c:v>193.95999999999998</c:v>
              </c:pt>
              <c:pt idx="17">
                <c:v>200.01999999999998</c:v>
              </c:pt>
              <c:pt idx="18">
                <c:v>206.07999999999998</c:v>
              </c:pt>
              <c:pt idx="19">
                <c:v>212.14</c:v>
              </c:pt>
              <c:pt idx="20">
                <c:v>218.2</c:v>
              </c:pt>
              <c:pt idx="21">
                <c:v>224.26</c:v>
              </c:pt>
              <c:pt idx="22">
                <c:v>230.32</c:v>
              </c:pt>
              <c:pt idx="23">
                <c:v>236.38</c:v>
              </c:pt>
              <c:pt idx="24">
                <c:v>242.44</c:v>
              </c:pt>
              <c:pt idx="25">
                <c:v>248.5</c:v>
              </c:pt>
              <c:pt idx="26">
                <c:v>254.56</c:v>
              </c:pt>
              <c:pt idx="27">
                <c:v>260.62</c:v>
              </c:pt>
              <c:pt idx="28">
                <c:v>266.68</c:v>
              </c:pt>
              <c:pt idx="29">
                <c:v>272.74</c:v>
              </c:pt>
              <c:pt idx="30">
                <c:v>278.8</c:v>
              </c:pt>
              <c:pt idx="31">
                <c:v>284.86</c:v>
              </c:pt>
              <c:pt idx="32">
                <c:v>290.91999999999996</c:v>
              </c:pt>
              <c:pt idx="33">
                <c:v>296.97999999999996</c:v>
              </c:pt>
              <c:pt idx="34">
                <c:v>303.03999999999996</c:v>
              </c:pt>
              <c:pt idx="35">
                <c:v>309.09999999999997</c:v>
              </c:pt>
              <c:pt idx="36">
                <c:v>315.15999999999997</c:v>
              </c:pt>
              <c:pt idx="37">
                <c:v>321.21999999999997</c:v>
              </c:pt>
              <c:pt idx="38">
                <c:v>327.27999999999997</c:v>
              </c:pt>
              <c:pt idx="39">
                <c:v>333.34</c:v>
              </c:pt>
              <c:pt idx="40">
                <c:v>339.4</c:v>
              </c:pt>
              <c:pt idx="41">
                <c:v>345.46</c:v>
              </c:pt>
              <c:pt idx="42">
                <c:v>351.52</c:v>
              </c:pt>
              <c:pt idx="43">
                <c:v>357.58</c:v>
              </c:pt>
              <c:pt idx="44">
                <c:v>363.64</c:v>
              </c:pt>
              <c:pt idx="45">
                <c:v>369.7</c:v>
              </c:pt>
              <c:pt idx="46">
                <c:v>375.76</c:v>
              </c:pt>
              <c:pt idx="47">
                <c:v>381.82</c:v>
              </c:pt>
              <c:pt idx="48">
                <c:v>387.88</c:v>
              </c:pt>
              <c:pt idx="49">
                <c:v>393.94</c:v>
              </c:pt>
              <c:pt idx="50">
                <c:v>400</c:v>
              </c:pt>
            </c:numLit>
          </c:xVal>
          <c:yVal>
            <c:numLit>
              <c:formatCode>General</c:formatCode>
              <c:ptCount val="51"/>
              <c:pt idx="0">
                <c:v>1.2502979081294684E-3</c:v>
              </c:pt>
              <c:pt idx="1">
                <c:v>2.6708688209447478E-3</c:v>
              </c:pt>
              <c:pt idx="2">
                <c:v>5.2088491557746126E-3</c:v>
              </c:pt>
              <c:pt idx="3">
                <c:v>9.3933488499867313E-3</c:v>
              </c:pt>
              <c:pt idx="4">
                <c:v>1.5829331307474999E-2</c:v>
              </c:pt>
              <c:pt idx="5">
                <c:v>2.5146757617489333E-2</c:v>
              </c:pt>
              <c:pt idx="6">
                <c:v>3.7939091874935896E-2</c:v>
              </c:pt>
              <c:pt idx="7">
                <c:v>5.4701318356462178E-2</c:v>
              </c:pt>
              <c:pt idx="8">
                <c:v>7.5777154626688908E-2</c:v>
              </c:pt>
              <c:pt idx="9">
                <c:v>0.10132266373591023</c:v>
              </c:pt>
              <c:pt idx="10">
                <c:v>0.13128995621926945</c:v>
              </c:pt>
              <c:pt idx="11">
                <c:v>0.16543111368478053</c:v>
              </c:pt>
              <c:pt idx="12">
                <c:v>0.20331958473787179</c:v>
              </c:pt>
              <c:pt idx="13">
                <c:v>0.24438446953953064</c:v>
              </c:pt>
              <c:pt idx="14">
                <c:v>0.28795236796923263</c:v>
              </c:pt>
              <c:pt idx="15">
                <c:v>0.33329164266214995</c:v>
              </c:pt>
              <c:pt idx="16">
                <c:v>0.37965475782466612</c:v>
              </c:pt>
              <c:pt idx="17">
                <c:v>0.42631549785773182</c:v>
              </c:pt>
              <c:pt idx="18">
                <c:v>0.47259909116041032</c:v>
              </c:pt>
              <c:pt idx="19">
                <c:v>0.51790438121953419</c:v>
              </c:pt>
              <c:pt idx="20">
                <c:v>0.56171809235196879</c:v>
              </c:pt>
              <c:pt idx="21">
                <c:v>0.60362188914421278</c:v>
              </c:pt>
              <c:pt idx="22">
                <c:v>0.64329333179369919</c:v>
              </c:pt>
              <c:pt idx="23">
                <c:v>0.68050201831437718</c:v>
              </c:pt>
              <c:pt idx="24">
                <c:v>0.71510222675452262</c:v>
              </c:pt>
              <c:pt idx="25">
                <c:v>0.74702327648048983</c:v>
              </c:pt>
              <c:pt idx="26">
                <c:v>0.77625866283635025</c:v>
              </c:pt>
              <c:pt idx="27">
                <c:v>0.80285482138098019</c:v>
              </c:pt>
              <c:pt idx="28">
                <c:v>0.82690017421569806</c:v>
              </c:pt>
              <c:pt idx="29">
                <c:v>0.84851492040225995</c:v>
              </c:pt>
              <c:pt idx="30">
                <c:v>0.86784186621556914</c:v>
              </c:pt>
              <c:pt idx="31">
                <c:v>0.88503845408918036</c:v>
              </c:pt>
              <c:pt idx="32">
                <c:v>0.900270042427883</c:v>
              </c:pt>
              <c:pt idx="33">
                <c:v>0.91370441002405622</c:v>
              </c:pt>
              <c:pt idx="34">
                <c:v>0.92550740507407536</c:v>
              </c:pt>
              <c:pt idx="35">
                <c:v>0.93583962549857336</c:v>
              </c:pt>
              <c:pt idx="36">
                <c:v>0.94485400009180032</c:v>
              </c:pt>
              <c:pt idx="37">
                <c:v>0.95269413493023813</c:v>
              </c:pt>
              <c:pt idx="38">
                <c:v>0.95949329294418895</c:v>
              </c:pt>
              <c:pt idx="39">
                <c:v>0.96537388368624777</c:v>
              </c:pt>
              <c:pt idx="40">
                <c:v>0.97044735281134331</c:v>
              </c:pt>
              <c:pt idx="41">
                <c:v>0.97481437486641476</c:v>
              </c:pt>
              <c:pt idx="42">
                <c:v>0.97856526741002081</c:v>
              </c:pt>
              <c:pt idx="43">
                <c:v>0.98178055837937805</c:v>
              </c:pt>
              <c:pt idx="44">
                <c:v>0.98453165144795352</c:v>
              </c:pt>
              <c:pt idx="45">
                <c:v>0.98688154556596841</c:v>
              </c:pt>
              <c:pt idx="46">
                <c:v>0.98888557482102568</c:v>
              </c:pt>
              <c:pt idx="47">
                <c:v>0.99059214319200095</c:v>
              </c:pt>
              <c:pt idx="48">
                <c:v>0.99204343577294063</c:v>
              </c:pt>
              <c:pt idx="49">
                <c:v>0.99327609374029546</c:v>
              </c:pt>
              <c:pt idx="50">
                <c:v>0.99432184487675734</c:v>
              </c:pt>
            </c:numLit>
          </c:yVal>
          <c:smooth val="1"/>
          <c:extLst>
            <c:ext xmlns:c16="http://schemas.microsoft.com/office/drawing/2014/chart" uri="{C3380CC4-5D6E-409C-BE32-E72D297353CC}">
              <c16:uniqueId val="{00000000-752C-474F-ADC7-7E4BA345F921}"/>
            </c:ext>
          </c:extLst>
        </c:ser>
        <c:ser>
          <c:idx val="2"/>
          <c:order val="2"/>
          <c:tx>
            <c:v>Response at BMD</c:v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xVal>
            <c:numLit>
              <c:formatCode>General</c:formatCode>
              <c:ptCount val="2"/>
              <c:pt idx="0">
                <c:v>0</c:v>
              </c:pt>
              <c:pt idx="1">
                <c:v>137.86521765757783</c:v>
              </c:pt>
            </c:numLit>
          </c:xVal>
          <c:yVal>
            <c:numLit>
              <c:formatCode>General</c:formatCode>
              <c:ptCount val="2"/>
              <c:pt idx="0">
                <c:v>5.0000014551284638E-2</c:v>
              </c:pt>
              <c:pt idx="1">
                <c:v>5.0000014551284638E-2</c:v>
              </c:pt>
            </c:numLit>
          </c:yVal>
          <c:smooth val="1"/>
          <c:extLst>
            <c:ext xmlns:c16="http://schemas.microsoft.com/office/drawing/2014/chart" uri="{C3380CC4-5D6E-409C-BE32-E72D297353CC}">
              <c16:uniqueId val="{00000001-752C-474F-ADC7-7E4BA345F92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89124968"/>
        <c:axId val="689120048"/>
      </c:scatterChart>
      <c:scatterChart>
        <c:scatterStyle val="lineMarker"/>
        <c:varyColors val="0"/>
        <c:ser>
          <c:idx val="1"/>
          <c:order val="1"/>
          <c:tx>
            <c:v>Data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8"/>
            <c:spPr>
              <a:noFill/>
              <a:ln w="9525">
                <a:solidFill>
                  <a:schemeClr val="accent2"/>
                </a:solidFill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ED7D31"/>
                    </a:solidFill>
                  </a14:hiddenFill>
                </a:ext>
              </a:extLst>
            </c:spPr>
          </c:marker>
          <c:errBars>
            <c:errDir val="y"/>
            <c:errBarType val="both"/>
            <c:errValType val="cust"/>
            <c:noEndCap val="0"/>
            <c:plus>
              <c:numLit>
                <c:formatCode>General</c:formatCode>
                <c:ptCount val="7"/>
                <c:pt idx="0">
                  <c:v>0.34453721830692247</c:v>
                </c:pt>
                <c:pt idx="1">
                  <c:v>0.35781857572145009</c:v>
                </c:pt>
                <c:pt idx="2">
                  <c:v>0.29857703040139272</c:v>
                </c:pt>
                <c:pt idx="3">
                  <c:v>0.21905217579000547</c:v>
                </c:pt>
                <c:pt idx="4">
                  <c:v>0.16457305625263363</c:v>
                </c:pt>
                <c:pt idx="5">
                  <c:v>-9.2116445340779674E-3</c:v>
                </c:pt>
                <c:pt idx="6">
                  <c:v>-9.2116445340779674E-3</c:v>
                </c:pt>
              </c:numLit>
            </c:plus>
            <c:minus>
              <c:numLit>
                <c:formatCode>General</c:formatCode>
                <c:ptCount val="7"/>
                <c:pt idx="0">
                  <c:v>-9.211644534078035E-3</c:v>
                </c:pt>
                <c:pt idx="1">
                  <c:v>0.16457305625263369</c:v>
                </c:pt>
                <c:pt idx="2">
                  <c:v>0.29857703040139277</c:v>
                </c:pt>
                <c:pt idx="3">
                  <c:v>0.34632927648883116</c:v>
                </c:pt>
                <c:pt idx="4">
                  <c:v>0.3578185757214502</c:v>
                </c:pt>
                <c:pt idx="5">
                  <c:v>0.34453721830692252</c:v>
                </c:pt>
                <c:pt idx="6">
                  <c:v>0.34453721830692252</c:v>
                </c:pt>
              </c:numLit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xVal>
            <c:numLit>
              <c:formatCode>General</c:formatCode>
              <c:ptCount val="7"/>
              <c:pt idx="0">
                <c:v>97</c:v>
              </c:pt>
              <c:pt idx="1">
                <c:v>170</c:v>
              </c:pt>
              <c:pt idx="2">
                <c:v>200</c:v>
              </c:pt>
              <c:pt idx="3">
                <c:v>260</c:v>
              </c:pt>
              <c:pt idx="4">
                <c:v>260</c:v>
              </c:pt>
              <c:pt idx="5">
                <c:v>350</c:v>
              </c:pt>
              <c:pt idx="6">
                <c:v>400</c:v>
              </c:pt>
            </c:numLit>
          </c:xVal>
          <c:yVal>
            <c:numLit>
              <c:formatCode>General</c:formatCode>
              <c:ptCount val="7"/>
              <c:pt idx="0">
                <c:v>0</c:v>
              </c:pt>
              <c:pt idx="1">
                <c:v>0.2</c:v>
              </c:pt>
              <c:pt idx="2">
                <c:v>0.5</c:v>
              </c:pt>
              <c:pt idx="3">
                <c:v>0.7</c:v>
              </c:pt>
              <c:pt idx="4">
                <c:v>0.8</c:v>
              </c:pt>
              <c:pt idx="5">
                <c:v>1</c:v>
              </c:pt>
              <c:pt idx="6">
                <c:v>1</c:v>
              </c:pt>
            </c:numLit>
          </c:yVal>
          <c:smooth val="0"/>
          <c:extLst>
            <c:ext xmlns:c16="http://schemas.microsoft.com/office/drawing/2014/chart" uri="{C3380CC4-5D6E-409C-BE32-E72D297353CC}">
              <c16:uniqueId val="{00000002-752C-474F-ADC7-7E4BA345F921}"/>
            </c:ext>
          </c:extLst>
        </c:ser>
        <c:ser>
          <c:idx val="3"/>
          <c:order val="3"/>
          <c:tx>
            <c:v>BMD</c:v>
          </c:tx>
          <c:spPr>
            <a:ln w="25400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errBars>
            <c:errDir val="y"/>
            <c:errBarType val="minus"/>
            <c:errValType val="cust"/>
            <c:noEndCap val="1"/>
            <c:minus>
              <c:numLit>
                <c:formatCode>General</c:formatCode>
                <c:ptCount val="2"/>
                <c:pt idx="0">
                  <c:v>5.0000014551284638E-2</c:v>
                </c:pt>
                <c:pt idx="1">
                  <c:v>5.0000014551284638E-2</c:v>
                </c:pt>
              </c:numLit>
            </c:minus>
            <c:spPr>
              <a:noFill/>
              <a:ln w="25400" cap="flat" cmpd="sng" algn="ctr">
                <a:solidFill>
                  <a:srgbClr val="70AD47">
                    <a:lumMod val="100000"/>
                  </a:srgb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c:spPr>
          </c:errBars>
          <c:xVal>
            <c:numLit>
              <c:formatCode>General</c:formatCode>
              <c:ptCount val="1"/>
              <c:pt idx="0">
                <c:v>137.86521765757783</c:v>
              </c:pt>
            </c:numLit>
          </c:xVal>
          <c:yVal>
            <c:numLit>
              <c:formatCode>General</c:formatCode>
              <c:ptCount val="2"/>
              <c:pt idx="0">
                <c:v>5.0000014551284638E-2</c:v>
              </c:pt>
              <c:pt idx="1">
                <c:v>5.0000014551284638E-2</c:v>
              </c:pt>
            </c:numLit>
          </c:yVal>
          <c:smooth val="0"/>
          <c:extLst>
            <c:ext xmlns:c16="http://schemas.microsoft.com/office/drawing/2014/chart" uri="{C3380CC4-5D6E-409C-BE32-E72D297353CC}">
              <c16:uniqueId val="{00000003-752C-474F-ADC7-7E4BA345F921}"/>
            </c:ext>
          </c:extLst>
        </c:ser>
        <c:ser>
          <c:idx val="4"/>
          <c:order val="4"/>
          <c:tx>
            <c:v>BMDL</c:v>
          </c:tx>
          <c:spPr>
            <a:ln w="25400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errBars>
            <c:errDir val="y"/>
            <c:errBarType val="minus"/>
            <c:errValType val="cust"/>
            <c:noEndCap val="1"/>
            <c:minus>
              <c:numLit>
                <c:formatCode>General</c:formatCode>
                <c:ptCount val="2"/>
                <c:pt idx="0">
                  <c:v>5.0000014551284638E-2</c:v>
                </c:pt>
                <c:pt idx="1">
                  <c:v>5.0000014551284638E-2</c:v>
                </c:pt>
              </c:numLit>
            </c:minus>
            <c:spPr>
              <a:noFill/>
              <a:ln w="25400" cap="flat" cmpd="sng" algn="ctr">
                <a:solidFill>
                  <a:srgbClr val="FFC000">
                    <a:lumMod val="100000"/>
                  </a:srgb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c:spPr>
          </c:errBars>
          <c:xVal>
            <c:numLit>
              <c:formatCode>General</c:formatCode>
              <c:ptCount val="1"/>
              <c:pt idx="0">
                <c:v>104.58980346753772</c:v>
              </c:pt>
            </c:numLit>
          </c:xVal>
          <c:yVal>
            <c:numLit>
              <c:formatCode>General</c:formatCode>
              <c:ptCount val="2"/>
              <c:pt idx="0">
                <c:v>5.0000014551284638E-2</c:v>
              </c:pt>
              <c:pt idx="1">
                <c:v>5.0000014551284638E-2</c:v>
              </c:pt>
            </c:numLit>
          </c:yVal>
          <c:smooth val="0"/>
          <c:extLst>
            <c:ext xmlns:c16="http://schemas.microsoft.com/office/drawing/2014/chart" uri="{C3380CC4-5D6E-409C-BE32-E72D297353CC}">
              <c16:uniqueId val="{00000004-752C-474F-ADC7-7E4BA345F92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89124968"/>
        <c:axId val="689120048"/>
      </c:scatterChart>
      <c:valAx>
        <c:axId val="689124968"/>
        <c:scaling>
          <c:orientation val="minMax"/>
          <c:max val="400"/>
          <c:min val="0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/>
                  <a:t>Dose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689120048"/>
        <c:crosses val="autoZero"/>
        <c:crossBetween val="midCat"/>
      </c:valAx>
      <c:valAx>
        <c:axId val="689120048"/>
        <c:scaling>
          <c:orientation val="minMax"/>
          <c:max val="1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/>
                  <a:t>Response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689124968"/>
        <c:crosses val="autoZero"/>
        <c:crossBetween val="midCat"/>
      </c:valAx>
      <c:spPr>
        <a:noFill/>
        <a:ln w="25400">
          <a:noFill/>
        </a:ln>
        <a:effectLst/>
      </c:spPr>
    </c:plotArea>
    <c:legend>
      <c:legendPos val="r"/>
      <c:layout>
        <c:manualLayout>
          <c:xMode val="edge"/>
          <c:yMode val="edge"/>
          <c:x val="0.81479587938831577"/>
          <c:y val="0.44267819128472136"/>
          <c:w val="0.16955466834251354"/>
          <c:h val="0.3856692241754251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2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652C981D-190B-511F-FCEF-BE16447B711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1" y="0"/>
            <a:ext cx="4301543" cy="34106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EDB356A2-C5D6-C7D5-7280-712C6FA452D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622799" y="0"/>
            <a:ext cx="4301543" cy="34106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4AD6B1-E6D2-4221-9010-DBC030250DC3}" type="datetimeFigureOut">
              <a:rPr lang="fr-FR" smtClean="0"/>
              <a:t>06/01/2025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C995D5DB-9EF8-EC6C-0207-8C84F78A73B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1" y="6456612"/>
            <a:ext cx="4301543" cy="3410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EC2355CF-8B64-8B16-A035-8D66712E66E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622799" y="6456612"/>
            <a:ext cx="4301543" cy="3410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40DACF-C7A5-4338-B56A-B2050AA657E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8437281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itchFamily="34" charset="0"/>
              </a:defRPr>
            </a:lvl1pPr>
          </a:lstStyle>
          <a:p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5622799" y="0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itchFamily="34" charset="0"/>
              </a:defRPr>
            </a:lvl1pPr>
          </a:lstStyle>
          <a:p>
            <a:fld id="{D680E798-53FF-4C51-A981-953463752515}" type="datetimeFigureOut">
              <a:rPr lang="fr-FR" smtClean="0"/>
              <a:pPr/>
              <a:t>06/01/2025</a:t>
            </a:fld>
            <a:endParaRPr lang="fr-FR" dirty="0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2697163" y="509588"/>
            <a:ext cx="4532312" cy="25495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 dirty="0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992665" y="3228896"/>
            <a:ext cx="7941310" cy="30589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1" y="6456611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itchFamily="34" charset="0"/>
              </a:defRPr>
            </a:lvl1pPr>
          </a:lstStyle>
          <a:p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5622799" y="6456611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itchFamily="34" charset="0"/>
              </a:defRPr>
            </a:lvl1pPr>
          </a:lstStyle>
          <a:p>
            <a:fld id="{1B06CD8F-B7ED-4A05-9FB1-A01CC0EF02CC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16626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896921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445052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938635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144099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67272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339232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963255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98946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0134506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4450522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041370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5399067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0574130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7907782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1107254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4450522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6619096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4262771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387773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917025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600987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072557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439954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933521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155076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552964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uver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 bwMode="gray">
          <a:xfrm>
            <a:off x="0" y="4963500"/>
            <a:ext cx="180000" cy="180000"/>
          </a:xfrm>
          <a:ln>
            <a:solidFill>
              <a:schemeClr val="tx1">
                <a:alpha val="0"/>
              </a:schemeClr>
            </a:solidFill>
          </a:ln>
        </p:spPr>
        <p:txBody>
          <a:bodyPr/>
          <a:lstStyle>
            <a:lvl1pPr>
              <a:defRPr sz="1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fr-FR"/>
              <a:t>XX/XX/XXXX</a:t>
            </a:r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 bwMode="gray">
          <a:xfrm>
            <a:off x="720000" y="3919897"/>
            <a:ext cx="3240000" cy="900000"/>
          </a:xfrm>
        </p:spPr>
        <p:txBody>
          <a:bodyPr anchor="b" anchorCtr="0"/>
          <a:lstStyle>
            <a:lvl1pPr>
              <a:defRPr sz="1150"/>
            </a:lvl1pPr>
          </a:lstStyle>
          <a:p>
            <a:r>
              <a:rPr lang="fr-FR" dirty="0"/>
              <a:t>Institut national de l’environnement industriel et des risques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 bwMode="gray">
          <a:xfrm>
            <a:off x="0" y="4963500"/>
            <a:ext cx="180000" cy="180000"/>
          </a:xfrm>
          <a:ln>
            <a:solidFill>
              <a:schemeClr val="tx1">
                <a:alpha val="0"/>
              </a:schemeClr>
            </a:solidFill>
          </a:ln>
        </p:spPr>
        <p:txBody>
          <a:bodyPr/>
          <a:lstStyle>
            <a:lvl1pPr>
              <a:defRPr sz="1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fld id="{10C140CD-8AED-46FF-A9A2-77308F3F39AE}" type="slidenum">
              <a:rPr lang="fr-FR" smtClean="0"/>
              <a:pPr/>
              <a:t>‹N°›</a:t>
            </a:fld>
            <a:endParaRPr lang="fr-FR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529A767A-332E-43AF-9F3B-A2F5E565CD7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4000" y="151200"/>
            <a:ext cx="3221250" cy="291851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8BEC7B4C-0D93-4490-9248-D84074ADA6A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999863" y="542591"/>
            <a:ext cx="2442925" cy="1258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6109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re et sous-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/>
          <p:cNvSpPr>
            <a:spLocks noGrp="1"/>
          </p:cNvSpPr>
          <p:nvPr>
            <p:ph type="title" hasCustomPrompt="1"/>
          </p:nvPr>
        </p:nvSpPr>
        <p:spPr bwMode="gray">
          <a:xfrm>
            <a:off x="0" y="0"/>
            <a:ext cx="180000" cy="180000"/>
          </a:xfrm>
          <a:ln>
            <a:solidFill>
              <a:schemeClr val="tx1">
                <a:alpha val="0"/>
              </a:schemeClr>
            </a:solidFill>
          </a:ln>
        </p:spPr>
        <p:txBody>
          <a:bodyPr/>
          <a:lstStyle>
            <a:lvl1pPr>
              <a:defRPr sz="1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fr-FR" dirty="0"/>
              <a:t>Titre</a:t>
            </a:r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pPr algn="r"/>
            <a:r>
              <a:rPr lang="fr-FR" cap="all" dirty="0"/>
              <a:t>09/01/2024</a:t>
            </a:r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fr-FR" dirty="0"/>
              <a:t>Institut national de l’environnement industriel et des risques</a:t>
            </a:r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1" name="Espace réservé du texte 10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60000" y="2346046"/>
            <a:ext cx="8424000" cy="2077200"/>
          </a:xfrm>
        </p:spPr>
        <p:txBody>
          <a:bodyPr/>
          <a:lstStyle>
            <a:lvl1pPr>
              <a:lnSpc>
                <a:spcPct val="90000"/>
              </a:lnSpc>
              <a:spcAft>
                <a:spcPts val="0"/>
              </a:spcAft>
              <a:defRPr sz="3250" b="1" cap="all" baseline="0"/>
            </a:lvl1pPr>
            <a:lvl2pPr marL="0" indent="0">
              <a:spcBef>
                <a:spcPts val="500"/>
              </a:spcBef>
              <a:spcAft>
                <a:spcPts val="0"/>
              </a:spcAft>
              <a:buNone/>
              <a:defRPr sz="1850"/>
            </a:lvl2pPr>
          </a:lstStyle>
          <a:p>
            <a:pPr lvl="0"/>
            <a:r>
              <a:rPr lang="fr-FR" dirty="0"/>
              <a:t>Titre</a:t>
            </a:r>
          </a:p>
          <a:p>
            <a:pPr lvl="1"/>
            <a:r>
              <a:rPr lang="fr-FR" dirty="0"/>
              <a:t>Sous-titre</a:t>
            </a:r>
          </a:p>
        </p:txBody>
      </p:sp>
      <p:cxnSp>
        <p:nvCxnSpPr>
          <p:cNvPr id="12" name="Connecteur droit 11"/>
          <p:cNvCxnSpPr/>
          <p:nvPr userDrawn="1"/>
        </p:nvCxnSpPr>
        <p:spPr bwMode="gray">
          <a:xfrm>
            <a:off x="360000" y="4784400"/>
            <a:ext cx="8424000" cy="0"/>
          </a:xfrm>
          <a:prstGeom prst="line">
            <a:avLst/>
          </a:prstGeom>
          <a:ln w="1016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age 8">
            <a:extLst>
              <a:ext uri="{FF2B5EF4-FFF2-40B4-BE49-F238E27FC236}">
                <a16:creationId xmlns:a16="http://schemas.microsoft.com/office/drawing/2014/main" id="{252DF93D-A507-46E1-AB2A-335E968558F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000" y="151200"/>
            <a:ext cx="1798144" cy="1629150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920B7016-7ABA-4F76-8365-F056DA84552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46126" y="359099"/>
            <a:ext cx="2337874" cy="1204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9045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mai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359999" y="900000"/>
            <a:ext cx="8424000" cy="720000"/>
          </a:xfrm>
        </p:spPr>
        <p:txBody>
          <a:bodyPr/>
          <a:lstStyle>
            <a:lvl1pPr>
              <a:defRPr/>
            </a:lvl1pPr>
          </a:lstStyle>
          <a:p>
            <a:r>
              <a:rPr lang="fr-FR" dirty="0"/>
              <a:t>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pPr algn="r"/>
            <a:r>
              <a:rPr lang="fr-FR" cap="all" dirty="0"/>
              <a:t>09/01/2024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fr-FR" dirty="0"/>
              <a:t>Institut national de l’environnement industriel et des risques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59998" y="1891968"/>
            <a:ext cx="2520000" cy="2530800"/>
          </a:xfrm>
        </p:spPr>
        <p:txBody>
          <a:bodyPr/>
          <a:lstStyle>
            <a:lvl1pPr marL="144000" indent="-144000">
              <a:spcBef>
                <a:spcPts val="400"/>
              </a:spcBef>
              <a:spcAft>
                <a:spcPts val="800"/>
              </a:spcAft>
              <a:buFont typeface="+mj-lt"/>
              <a:buAutoNum type="arabicPeriod"/>
              <a:defRPr b="1"/>
            </a:lvl1pPr>
            <a:lvl2pPr marL="324000" indent="-144000">
              <a:spcBef>
                <a:spcPts val="600"/>
              </a:spcBef>
              <a:spcAft>
                <a:spcPts val="800"/>
              </a:spcAft>
              <a:buFont typeface="+mj-lt"/>
              <a:buAutoNum type="alphaLcPeriod"/>
              <a:defRPr/>
            </a:lvl2pPr>
          </a:lstStyle>
          <a:p>
            <a:pPr lvl="0"/>
            <a:r>
              <a:rPr lang="fr-FR" dirty="0"/>
              <a:t>Titre de la partie</a:t>
            </a:r>
          </a:p>
          <a:p>
            <a:pPr lvl="1"/>
            <a:r>
              <a:rPr lang="fr-FR" dirty="0"/>
              <a:t>Deuxième niveau</a:t>
            </a:r>
          </a:p>
        </p:txBody>
      </p:sp>
      <p:sp>
        <p:nvSpPr>
          <p:cNvPr id="9" name="Espace réservé du texte 7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312000" y="1893600"/>
            <a:ext cx="2520000" cy="2530800"/>
          </a:xfrm>
        </p:spPr>
        <p:txBody>
          <a:bodyPr/>
          <a:lstStyle>
            <a:lvl1pPr marL="144000" indent="-144000">
              <a:spcBef>
                <a:spcPts val="400"/>
              </a:spcBef>
              <a:spcAft>
                <a:spcPts val="800"/>
              </a:spcAft>
              <a:buFont typeface="+mj-lt"/>
              <a:buAutoNum type="arabicPeriod"/>
              <a:defRPr b="1"/>
            </a:lvl1pPr>
            <a:lvl2pPr marL="324000" indent="-144000">
              <a:spcBef>
                <a:spcPts val="600"/>
              </a:spcBef>
              <a:spcAft>
                <a:spcPts val="800"/>
              </a:spcAft>
              <a:buFont typeface="+mj-lt"/>
              <a:buAutoNum type="alphaLcPeriod"/>
              <a:defRPr/>
            </a:lvl2pPr>
          </a:lstStyle>
          <a:p>
            <a:pPr lvl="0"/>
            <a:r>
              <a:rPr lang="fr-FR" dirty="0"/>
              <a:t>Titre de la partie</a:t>
            </a:r>
          </a:p>
          <a:p>
            <a:pPr lvl="1"/>
            <a:r>
              <a:rPr lang="fr-FR" dirty="0"/>
              <a:t>Deuxième niveau</a:t>
            </a:r>
          </a:p>
        </p:txBody>
      </p:sp>
      <p:sp>
        <p:nvSpPr>
          <p:cNvPr id="10" name="Espace réservé du texte 7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6263999" y="1893600"/>
            <a:ext cx="2520000" cy="2530800"/>
          </a:xfrm>
        </p:spPr>
        <p:txBody>
          <a:bodyPr/>
          <a:lstStyle>
            <a:lvl1pPr marL="144000" indent="-144000">
              <a:spcBef>
                <a:spcPts val="400"/>
              </a:spcBef>
              <a:spcAft>
                <a:spcPts val="800"/>
              </a:spcAft>
              <a:buFont typeface="+mj-lt"/>
              <a:buAutoNum type="arabicPeriod"/>
              <a:defRPr b="1"/>
            </a:lvl1pPr>
            <a:lvl2pPr marL="324000" indent="-144000">
              <a:spcBef>
                <a:spcPts val="600"/>
              </a:spcBef>
              <a:spcAft>
                <a:spcPts val="800"/>
              </a:spcAft>
              <a:buFont typeface="+mj-lt"/>
              <a:buAutoNum type="alphaLcPeriod"/>
              <a:defRPr/>
            </a:lvl2pPr>
          </a:lstStyle>
          <a:p>
            <a:pPr lvl="0"/>
            <a:r>
              <a:rPr lang="fr-FR" dirty="0"/>
              <a:t>Titre de la partie</a:t>
            </a:r>
          </a:p>
          <a:p>
            <a:pPr lvl="1"/>
            <a:r>
              <a:rPr lang="fr-FR" dirty="0"/>
              <a:t>Deuxième niveau</a:t>
            </a:r>
          </a:p>
        </p:txBody>
      </p:sp>
    </p:spTree>
    <p:extLst>
      <p:ext uri="{BB962C8B-B14F-4D97-AF65-F5344CB8AC3E}">
        <p14:creationId xmlns:p14="http://schemas.microsoft.com/office/powerpoint/2010/main" val="16410304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8E7BA0D-730C-47CD-AF4B-BBB9F8267F0F}"/>
              </a:ext>
            </a:extLst>
          </p:cNvPr>
          <p:cNvSpPr/>
          <p:nvPr userDrawn="1"/>
        </p:nvSpPr>
        <p:spPr>
          <a:xfrm>
            <a:off x="-1" y="738000"/>
            <a:ext cx="9144000" cy="44055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359999" y="738000"/>
            <a:ext cx="8424000" cy="4046400"/>
          </a:xfrm>
          <a:custGeom>
            <a:avLst/>
            <a:gdLst>
              <a:gd name="connsiteX0" fmla="*/ 8424000 w 8424000"/>
              <a:gd name="connsiteY0" fmla="*/ 4046400 h 4046400"/>
              <a:gd name="connsiteX1" fmla="*/ 0 w 8424000"/>
              <a:gd name="connsiteY1" fmla="*/ 4046360 h 4046400"/>
              <a:gd name="connsiteX2" fmla="*/ 0 w 8424000"/>
              <a:gd name="connsiteY2" fmla="*/ 40 h 4046400"/>
              <a:gd name="connsiteX3" fmla="*/ 8424000 w 8424000"/>
              <a:gd name="connsiteY3" fmla="*/ 0 h 4046400"/>
              <a:gd name="connsiteX4" fmla="*/ 8424000 w 8424000"/>
              <a:gd name="connsiteY4" fmla="*/ 4046400 h 4046400"/>
              <a:gd name="connsiteX0" fmla="*/ 8424000 w 8424000"/>
              <a:gd name="connsiteY0" fmla="*/ 4046400 h 4046400"/>
              <a:gd name="connsiteX1" fmla="*/ 0 w 8424000"/>
              <a:gd name="connsiteY1" fmla="*/ 4046360 h 4046400"/>
              <a:gd name="connsiteX2" fmla="*/ 0 w 8424000"/>
              <a:gd name="connsiteY2" fmla="*/ 40 h 4046400"/>
              <a:gd name="connsiteX3" fmla="*/ 8424000 w 8424000"/>
              <a:gd name="connsiteY3" fmla="*/ 0 h 4046400"/>
              <a:gd name="connsiteX0" fmla="*/ 8424000 w 8424000"/>
              <a:gd name="connsiteY0" fmla="*/ 4046400 h 4046400"/>
              <a:gd name="connsiteX1" fmla="*/ 0 w 8424000"/>
              <a:gd name="connsiteY1" fmla="*/ 4046360 h 4046400"/>
              <a:gd name="connsiteX2" fmla="*/ 0 w 8424000"/>
              <a:gd name="connsiteY2" fmla="*/ 40 h 4046400"/>
              <a:gd name="connsiteX3" fmla="*/ 8424000 w 8424000"/>
              <a:gd name="connsiteY3" fmla="*/ 0 h 4046400"/>
              <a:gd name="connsiteX4" fmla="*/ 8424000 w 8424000"/>
              <a:gd name="connsiteY4" fmla="*/ 4046400 h 4046400"/>
              <a:gd name="connsiteX0" fmla="*/ 8424000 w 8424000"/>
              <a:gd name="connsiteY0" fmla="*/ 4046400 h 4046400"/>
              <a:gd name="connsiteX1" fmla="*/ 0 w 8424000"/>
              <a:gd name="connsiteY1" fmla="*/ 4046360 h 4046400"/>
              <a:gd name="connsiteX2" fmla="*/ 8424000 w 8424000"/>
              <a:gd name="connsiteY2" fmla="*/ 0 h 4046400"/>
              <a:gd name="connsiteX0" fmla="*/ 8424000 w 8424000"/>
              <a:gd name="connsiteY0" fmla="*/ 4046400 h 4046400"/>
              <a:gd name="connsiteX1" fmla="*/ 0 w 8424000"/>
              <a:gd name="connsiteY1" fmla="*/ 4046360 h 4046400"/>
              <a:gd name="connsiteX2" fmla="*/ 0 w 8424000"/>
              <a:gd name="connsiteY2" fmla="*/ 40 h 4046400"/>
              <a:gd name="connsiteX3" fmla="*/ 8424000 w 8424000"/>
              <a:gd name="connsiteY3" fmla="*/ 0 h 4046400"/>
              <a:gd name="connsiteX4" fmla="*/ 8424000 w 8424000"/>
              <a:gd name="connsiteY4" fmla="*/ 4046400 h 4046400"/>
              <a:gd name="connsiteX0" fmla="*/ 8424000 w 8424000"/>
              <a:gd name="connsiteY0" fmla="*/ 4046400 h 4046400"/>
              <a:gd name="connsiteX1" fmla="*/ 0 w 8424000"/>
              <a:gd name="connsiteY1" fmla="*/ 4046360 h 4046400"/>
              <a:gd name="connsiteX2" fmla="*/ 8424000 w 8424000"/>
              <a:gd name="connsiteY2" fmla="*/ 0 h 4046400"/>
              <a:gd name="connsiteX0" fmla="*/ 8424000 w 8424000"/>
              <a:gd name="connsiteY0" fmla="*/ 4046400 h 4046400"/>
              <a:gd name="connsiteX1" fmla="*/ 0 w 8424000"/>
              <a:gd name="connsiteY1" fmla="*/ 4046360 h 4046400"/>
              <a:gd name="connsiteX2" fmla="*/ 0 w 8424000"/>
              <a:gd name="connsiteY2" fmla="*/ 40 h 4046400"/>
              <a:gd name="connsiteX3" fmla="*/ 8424000 w 8424000"/>
              <a:gd name="connsiteY3" fmla="*/ 0 h 4046400"/>
              <a:gd name="connsiteX4" fmla="*/ 8424000 w 8424000"/>
              <a:gd name="connsiteY4" fmla="*/ 4046400 h 4046400"/>
              <a:gd name="connsiteX0" fmla="*/ 8424000 w 8424000"/>
              <a:gd name="connsiteY0" fmla="*/ 4046400 h 4046400"/>
              <a:gd name="connsiteX1" fmla="*/ 0 w 8424000"/>
              <a:gd name="connsiteY1" fmla="*/ 4046360 h 404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424000" h="4046400" stroke="0" extrusionOk="0">
                <a:moveTo>
                  <a:pt x="8424000" y="4046400"/>
                </a:moveTo>
                <a:lnTo>
                  <a:pt x="0" y="4046360"/>
                </a:lnTo>
                <a:lnTo>
                  <a:pt x="0" y="40"/>
                </a:lnTo>
                <a:cubicBezTo>
                  <a:pt x="0" y="18"/>
                  <a:pt x="3771553" y="0"/>
                  <a:pt x="8424000" y="0"/>
                </a:cubicBezTo>
                <a:lnTo>
                  <a:pt x="8424000" y="4046400"/>
                </a:lnTo>
                <a:close/>
              </a:path>
              <a:path w="8424000" h="4046400" fill="none">
                <a:moveTo>
                  <a:pt x="8424000" y="4046400"/>
                </a:moveTo>
                <a:lnTo>
                  <a:pt x="0" y="4046360"/>
                </a:lnTo>
              </a:path>
            </a:pathLst>
          </a:custGeom>
          <a:ln w="10160">
            <a:solidFill>
              <a:schemeClr val="tx1"/>
            </a:solidFill>
          </a:ln>
        </p:spPr>
        <p:txBody>
          <a:bodyPr lIns="0" bIns="360000" anchor="ctr" anchorCtr="0"/>
          <a:lstStyle>
            <a:lvl1pPr marL="396000" indent="-396000">
              <a:buFont typeface="+mj-lt"/>
              <a:buAutoNum type="arabicPeriod"/>
              <a:defRPr sz="3250"/>
            </a:lvl1pPr>
          </a:lstStyle>
          <a:p>
            <a:r>
              <a:rPr lang="fr-FR" dirty="0"/>
              <a:t>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pPr algn="r"/>
            <a:r>
              <a:rPr lang="fr-FR" cap="all" dirty="0"/>
              <a:t>09/01/2024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fr-FR" dirty="0"/>
              <a:t>Institut national de l’environnement industriel et des risques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085968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textes 3 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359999" y="900000"/>
            <a:ext cx="8424000" cy="720000"/>
          </a:xfrm>
        </p:spPr>
        <p:txBody>
          <a:bodyPr/>
          <a:lstStyle>
            <a:lvl1pPr>
              <a:defRPr/>
            </a:lvl1pPr>
          </a:lstStyle>
          <a:p>
            <a:r>
              <a:rPr lang="fr-FR" dirty="0"/>
              <a:t>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pPr algn="r"/>
            <a:r>
              <a:rPr lang="fr-FR" cap="all" dirty="0"/>
              <a:t>09/01/2024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fr-FR" dirty="0"/>
              <a:t>Institut national de l’environnement industriel et des risques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0" name="Espace réservé du texte 9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312000" y="180000"/>
            <a:ext cx="5472000" cy="360000"/>
          </a:xfrm>
        </p:spPr>
        <p:txBody>
          <a:bodyPr/>
          <a:lstStyle>
            <a:lvl1pPr marL="108000" indent="-108000" algn="r">
              <a:spcAft>
                <a:spcPts val="0"/>
              </a:spcAft>
              <a:buFont typeface="+mj-lt"/>
              <a:buAutoNum type="arabicPeriod"/>
              <a:defRPr sz="750" b="1"/>
            </a:lvl1pPr>
            <a:lvl2pPr marL="108000" indent="-108000" algn="r"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  <a:defRPr sz="750"/>
            </a:lvl2pPr>
          </a:lstStyle>
          <a:p>
            <a:pPr lvl="0"/>
            <a:r>
              <a:rPr lang="fr-FR" dirty="0"/>
              <a:t>Titre</a:t>
            </a:r>
          </a:p>
          <a:p>
            <a:pPr lvl="1"/>
            <a:r>
              <a:rPr lang="fr-FR" dirty="0"/>
              <a:t>Sous-titre</a:t>
            </a:r>
          </a:p>
        </p:txBody>
      </p:sp>
      <p:sp>
        <p:nvSpPr>
          <p:cNvPr id="12" name="Espace réservé du texte 11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59999" y="1836000"/>
            <a:ext cx="2520000" cy="2574000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 baseline="0"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fr-FR" dirty="0"/>
              <a:t>Texte de niveau 1</a:t>
            </a:r>
          </a:p>
          <a:p>
            <a:pPr lvl="1"/>
            <a:r>
              <a:rPr lang="fr-FR" dirty="0"/>
              <a:t>Texte de niveau 2</a:t>
            </a:r>
          </a:p>
          <a:p>
            <a:pPr lvl="2"/>
            <a:r>
              <a:rPr lang="fr-FR" dirty="0"/>
              <a:t>Texte de niveau 3</a:t>
            </a:r>
          </a:p>
          <a:p>
            <a:pPr lvl="3"/>
            <a:r>
              <a:rPr lang="fr-FR" dirty="0"/>
              <a:t>Texte de niveau 4</a:t>
            </a:r>
          </a:p>
          <a:p>
            <a:pPr lvl="4"/>
            <a:r>
              <a:rPr lang="fr-FR" dirty="0"/>
              <a:t>Texte de niveau 5</a:t>
            </a:r>
          </a:p>
        </p:txBody>
      </p:sp>
      <p:sp>
        <p:nvSpPr>
          <p:cNvPr id="13" name="Espace réservé du texte 11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3312000" y="1836000"/>
            <a:ext cx="2520000" cy="2574000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 baseline="0"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fr-FR" dirty="0"/>
              <a:t>Texte de niveau 1</a:t>
            </a:r>
          </a:p>
          <a:p>
            <a:pPr lvl="1"/>
            <a:r>
              <a:rPr lang="fr-FR" dirty="0"/>
              <a:t>Texte de niveau 2</a:t>
            </a:r>
          </a:p>
          <a:p>
            <a:pPr lvl="2"/>
            <a:r>
              <a:rPr lang="fr-FR" dirty="0"/>
              <a:t>Texte de niveau 3</a:t>
            </a:r>
          </a:p>
          <a:p>
            <a:pPr lvl="3"/>
            <a:r>
              <a:rPr lang="fr-FR" dirty="0"/>
              <a:t>Texte de niveau 4</a:t>
            </a:r>
          </a:p>
          <a:p>
            <a:pPr lvl="4"/>
            <a:r>
              <a:rPr lang="fr-FR" dirty="0"/>
              <a:t>Texte de niveau 5</a:t>
            </a:r>
          </a:p>
        </p:txBody>
      </p:sp>
      <p:sp>
        <p:nvSpPr>
          <p:cNvPr id="14" name="Espace réservé du texte 11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6264000" y="1836000"/>
            <a:ext cx="2520000" cy="2574000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 baseline="0"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fr-FR" dirty="0"/>
              <a:t>Texte de niveau 1</a:t>
            </a:r>
          </a:p>
          <a:p>
            <a:pPr lvl="1"/>
            <a:r>
              <a:rPr lang="fr-FR" dirty="0"/>
              <a:t>Texte de niveau 2</a:t>
            </a:r>
          </a:p>
          <a:p>
            <a:pPr lvl="2"/>
            <a:r>
              <a:rPr lang="fr-FR" dirty="0"/>
              <a:t>Texte de niveau 3</a:t>
            </a:r>
          </a:p>
          <a:p>
            <a:pPr lvl="3"/>
            <a:r>
              <a:rPr lang="fr-FR" dirty="0"/>
              <a:t>Texte de niveau 4</a:t>
            </a:r>
          </a:p>
          <a:p>
            <a:pPr lvl="4"/>
            <a:r>
              <a:rPr lang="fr-FR" dirty="0"/>
              <a:t>Texte de niveau 5</a:t>
            </a:r>
          </a:p>
        </p:txBody>
      </p:sp>
    </p:spTree>
    <p:extLst>
      <p:ext uri="{BB962C8B-B14F-4D97-AF65-F5344CB8AC3E}">
        <p14:creationId xmlns:p14="http://schemas.microsoft.com/office/powerpoint/2010/main" val="38404549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 hasCustomPrompt="1"/>
          </p:nvPr>
        </p:nvSpPr>
        <p:spPr bwMode="gray">
          <a:xfrm>
            <a:off x="359999" y="900000"/>
            <a:ext cx="8424000" cy="540000"/>
          </a:xfrm>
        </p:spPr>
        <p:txBody>
          <a:bodyPr/>
          <a:lstStyle/>
          <a:p>
            <a:r>
              <a:rPr lang="fr-FR" noProof="0" dirty="0"/>
              <a:t>Titre</a:t>
            </a:r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pPr algn="r"/>
            <a:r>
              <a:rPr lang="fr-FR" cap="all" dirty="0"/>
              <a:t>09/01/2024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fr-FR" dirty="0"/>
              <a:t>Institut national de l’environnement industriel et des risques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9" name="Espace réservé du contenu 8"/>
          <p:cNvSpPr>
            <a:spLocks noGrp="1"/>
          </p:cNvSpPr>
          <p:nvPr>
            <p:ph sz="quarter" idx="14" hasCustomPrompt="1"/>
          </p:nvPr>
        </p:nvSpPr>
        <p:spPr bwMode="gray">
          <a:xfrm>
            <a:off x="359998" y="1836000"/>
            <a:ext cx="8424000" cy="2574000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fr-FR" dirty="0"/>
              <a:t>Texte de niveau 1</a:t>
            </a:r>
          </a:p>
          <a:p>
            <a:pPr lvl="1"/>
            <a:r>
              <a:rPr lang="fr-FR" dirty="0"/>
              <a:t>Texte de niveau 2</a:t>
            </a:r>
          </a:p>
          <a:p>
            <a:pPr lvl="2"/>
            <a:r>
              <a:rPr lang="fr-FR" dirty="0"/>
              <a:t>Texte de niveau 3</a:t>
            </a:r>
          </a:p>
          <a:p>
            <a:pPr lvl="3"/>
            <a:r>
              <a:rPr lang="fr-FR" dirty="0"/>
              <a:t>Texte de niveau 4</a:t>
            </a:r>
          </a:p>
          <a:p>
            <a:pPr lvl="4"/>
            <a:r>
              <a:rPr lang="fr-FR" dirty="0"/>
              <a:t>Texte de niveau 5</a:t>
            </a:r>
          </a:p>
        </p:txBody>
      </p:sp>
      <p:sp>
        <p:nvSpPr>
          <p:cNvPr id="15" name="Espace réservé du texte 9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3312000" y="180000"/>
            <a:ext cx="5472000" cy="360000"/>
          </a:xfrm>
        </p:spPr>
        <p:txBody>
          <a:bodyPr/>
          <a:lstStyle>
            <a:lvl1pPr marL="108000" indent="-108000" algn="r">
              <a:spcAft>
                <a:spcPts val="0"/>
              </a:spcAft>
              <a:buFont typeface="+mj-lt"/>
              <a:buAutoNum type="arabicPeriod"/>
              <a:defRPr sz="750" b="1"/>
            </a:lvl1pPr>
            <a:lvl2pPr marL="108000" indent="-108000" algn="r"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  <a:defRPr sz="750"/>
            </a:lvl2pPr>
          </a:lstStyle>
          <a:p>
            <a:pPr lvl="0"/>
            <a:r>
              <a:rPr lang="fr-FR" dirty="0"/>
              <a:t>Titre</a:t>
            </a:r>
          </a:p>
          <a:p>
            <a:pPr lvl="1"/>
            <a:r>
              <a:rPr lang="fr-FR" dirty="0"/>
              <a:t>Sous-titre</a:t>
            </a:r>
          </a:p>
        </p:txBody>
      </p:sp>
      <p:sp>
        <p:nvSpPr>
          <p:cNvPr id="12" name="Espace réservé du texte 7">
            <a:extLst>
              <a:ext uri="{FF2B5EF4-FFF2-40B4-BE49-F238E27FC236}">
                <a16:creationId xmlns:a16="http://schemas.microsoft.com/office/drawing/2014/main" id="{0B2F4F43-0CB8-44A7-86A1-2A4A154D3CD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359384" y="1440000"/>
            <a:ext cx="8424614" cy="242951"/>
          </a:xfrm>
          <a:ln>
            <a:noFill/>
          </a:ln>
        </p:spPr>
        <p:txBody>
          <a:bodyPr/>
          <a:lstStyle>
            <a:lvl1pPr marL="9525" indent="85725">
              <a:spcBef>
                <a:spcPts val="400"/>
              </a:spcBef>
              <a:spcAft>
                <a:spcPts val="800"/>
              </a:spcAft>
              <a:buFont typeface="+mj-lt"/>
              <a:buNone/>
              <a:tabLst/>
              <a:defRPr sz="15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24000" indent="-144000">
              <a:spcBef>
                <a:spcPts val="600"/>
              </a:spcBef>
              <a:spcAft>
                <a:spcPts val="800"/>
              </a:spcAft>
              <a:buFont typeface="+mj-lt"/>
              <a:buAutoNum type="alphaLcPeriod"/>
              <a:defRPr/>
            </a:lvl2pPr>
          </a:lstStyle>
          <a:p>
            <a:pPr lvl="0"/>
            <a:r>
              <a:rPr lang="fr-FR" dirty="0"/>
              <a:t>Sous-titre</a:t>
            </a:r>
          </a:p>
          <a:p>
            <a:pPr lvl="0"/>
            <a:endParaRPr lang="fr-FR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petit_bandeau_ppt.jpg"/>
          <p:cNvPicPr preferRelativeResize="0">
            <a:picLocks/>
          </p:cNvPicPr>
          <p:nvPr userDrawn="1"/>
        </p:nvPicPr>
        <p:blipFill>
          <a:blip r:embed="rId2" cstate="email"/>
          <a:stretch>
            <a:fillRect/>
          </a:stretch>
        </p:blipFill>
        <p:spPr>
          <a:xfrm>
            <a:off x="0" y="0"/>
            <a:ext cx="9142803" cy="759152"/>
          </a:xfrm>
          <a:prstGeom prst="rect">
            <a:avLst/>
          </a:prstGeom>
        </p:spPr>
      </p:pic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 sz="1360">
                <a:solidFill>
                  <a:srgbClr val="333399"/>
                </a:solidFill>
              </a:defRPr>
            </a:lvl1pPr>
            <a:lvl2pPr>
              <a:buClr>
                <a:srgbClr val="27A47E"/>
              </a:buClr>
              <a:defRPr/>
            </a:lvl2pPr>
          </a:lstStyle>
          <a:p>
            <a:r>
              <a:rPr lang="fr-FR" sz="1632" dirty="0">
                <a:solidFill>
                  <a:schemeClr val="tx1"/>
                </a:solidFill>
              </a:rPr>
              <a:t>Texte, texte, texte, texte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71273" y="115899"/>
            <a:ext cx="8248388" cy="450461"/>
          </a:xfrm>
          <a:prstGeom prst="rect">
            <a:avLst/>
          </a:prstGeom>
        </p:spPr>
        <p:txBody>
          <a:bodyPr anchor="b" anchorCtr="0"/>
          <a:lstStyle>
            <a:lvl1pPr>
              <a:defRPr sz="1428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466302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jp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 bwMode="gray">
          <a:xfrm>
            <a:off x="359999" y="900000"/>
            <a:ext cx="8424000" cy="72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fr-FR" noProof="0" dirty="0"/>
              <a:t>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 bwMode="gray">
          <a:xfrm>
            <a:off x="359999" y="1836000"/>
            <a:ext cx="8424000" cy="2574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fr-FR" noProof="0" dirty="0"/>
              <a:t>Texte de niveau 1</a:t>
            </a:r>
          </a:p>
          <a:p>
            <a:pPr lvl="1"/>
            <a:r>
              <a:rPr lang="fr-FR" noProof="0" dirty="0"/>
              <a:t>Texte de niveau 2</a:t>
            </a:r>
          </a:p>
          <a:p>
            <a:pPr lvl="2"/>
            <a:r>
              <a:rPr lang="fr-FR" noProof="0" dirty="0"/>
              <a:t>Texte de niveau 3</a:t>
            </a:r>
          </a:p>
          <a:p>
            <a:pPr lvl="3"/>
            <a:r>
              <a:rPr lang="fr-FR" noProof="0" dirty="0"/>
              <a:t>Texte de niveau 4</a:t>
            </a:r>
          </a:p>
          <a:p>
            <a:pPr lvl="4"/>
            <a:r>
              <a:rPr lang="fr-FR" noProof="0" dirty="0"/>
              <a:t>Texte de niveau 5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 bwMode="gray">
          <a:xfrm>
            <a:off x="7614000" y="4783500"/>
            <a:ext cx="1170000" cy="360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ctr">
              <a:defRPr sz="750" b="1">
                <a:solidFill>
                  <a:schemeClr val="tx1"/>
                </a:solidFill>
              </a:defRPr>
            </a:lvl1pPr>
          </a:lstStyle>
          <a:p>
            <a:pPr algn="r"/>
            <a:r>
              <a:rPr lang="fr-FR" cap="all" dirty="0"/>
              <a:t>09/01/2024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 bwMode="gray">
          <a:xfrm>
            <a:off x="360000" y="4783500"/>
            <a:ext cx="5904000" cy="360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>
              <a:defRPr sz="750" b="1">
                <a:solidFill>
                  <a:schemeClr val="tx1"/>
                </a:solidFill>
              </a:defRPr>
            </a:lvl1pPr>
          </a:lstStyle>
          <a:p>
            <a:r>
              <a:rPr lang="fr-FR" dirty="0"/>
              <a:t>Institut national de l’environnement industriel et des risques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 bwMode="gray">
          <a:xfrm>
            <a:off x="6264000" y="4783500"/>
            <a:ext cx="1350000" cy="360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r">
              <a:defRPr sz="750" b="1">
                <a:solidFill>
                  <a:schemeClr val="tx1"/>
                </a:solidFill>
              </a:defRPr>
            </a:lvl1pPr>
          </a:lstStyle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cxnSp>
        <p:nvCxnSpPr>
          <p:cNvPr id="10" name="Connecteur droit 9"/>
          <p:cNvCxnSpPr/>
          <p:nvPr userDrawn="1"/>
        </p:nvCxnSpPr>
        <p:spPr bwMode="gray">
          <a:xfrm>
            <a:off x="360000" y="4784400"/>
            <a:ext cx="8424000" cy="0"/>
          </a:xfrm>
          <a:prstGeom prst="line">
            <a:avLst/>
          </a:prstGeom>
          <a:ln w="1016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age 8">
            <a:extLst>
              <a:ext uri="{FF2B5EF4-FFF2-40B4-BE49-F238E27FC236}">
                <a16:creationId xmlns:a16="http://schemas.microsoft.com/office/drawing/2014/main" id="{CE328BC2-B6CA-4F7E-B6D7-8FFA4EA74D78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6000" y="108000"/>
            <a:ext cx="576064" cy="521924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08FB48E5-FA05-4458-83BA-298D09F5251B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954000" y="176399"/>
            <a:ext cx="754617" cy="3888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08" r:id="rId1"/>
    <p:sldLayoutId id="2147483812" r:id="rId2"/>
    <p:sldLayoutId id="2147483810" r:id="rId3"/>
    <p:sldLayoutId id="2147483811" r:id="rId4"/>
    <p:sldLayoutId id="2147483809" r:id="rId5"/>
    <p:sldLayoutId id="2147483798" r:id="rId6"/>
    <p:sldLayoutId id="2147483813" r:id="rId7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55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500"/>
        </a:spcAft>
        <a:buFont typeface="Arial" pitchFamily="34" charset="0"/>
        <a:buNone/>
        <a:defRPr sz="105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252000" indent="-7200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Font typeface="Arial" pitchFamily="34" charset="0"/>
        <a:buChar char="•"/>
        <a:defRPr sz="950" kern="1200">
          <a:solidFill>
            <a:schemeClr val="tx1"/>
          </a:solidFill>
          <a:latin typeface="+mn-lt"/>
          <a:ea typeface="+mn-ea"/>
          <a:cs typeface="+mn-cs"/>
        </a:defRPr>
      </a:lvl2pPr>
      <a:lvl3pPr marL="432000" indent="-72000" algn="l" defTabSz="914400" rtl="0" eaLnBrk="1" latinLnBrk="0" hangingPunct="1">
        <a:lnSpc>
          <a:spcPct val="100000"/>
        </a:lnSpc>
        <a:spcBef>
          <a:spcPts val="100"/>
        </a:spcBef>
        <a:spcAft>
          <a:spcPts val="100"/>
        </a:spcAft>
        <a:buSzPct val="100000"/>
        <a:buFont typeface="Arial" pitchFamily="34" charset="0"/>
        <a:buChar char="•"/>
        <a:defRPr sz="850" kern="1200">
          <a:solidFill>
            <a:schemeClr val="tx1"/>
          </a:solidFill>
          <a:latin typeface="+mn-lt"/>
          <a:ea typeface="+mn-ea"/>
          <a:cs typeface="+mn-cs"/>
        </a:defRPr>
      </a:lvl3pPr>
      <a:lvl4pPr marL="612000" indent="-72000" algn="l" defTabSz="914400" rtl="0" eaLnBrk="1" latinLnBrk="0" hangingPunct="1">
        <a:lnSpc>
          <a:spcPct val="100000"/>
        </a:lnSpc>
        <a:spcBef>
          <a:spcPts val="100"/>
        </a:spcBef>
        <a:spcAft>
          <a:spcPts val="100"/>
        </a:spcAft>
        <a:buSzPct val="100000"/>
        <a:buFont typeface="Arial" pitchFamily="34" charset="0"/>
        <a:buChar char="•"/>
        <a:defRPr sz="750" kern="1200">
          <a:solidFill>
            <a:schemeClr val="tx1"/>
          </a:solidFill>
          <a:latin typeface="+mn-lt"/>
          <a:ea typeface="+mn-ea"/>
          <a:cs typeface="+mn-cs"/>
        </a:defRPr>
      </a:lvl4pPr>
      <a:lvl5pPr marL="828000" indent="-72000" algn="l" defTabSz="914400" rtl="0" eaLnBrk="1" latinLnBrk="0" hangingPunct="1">
        <a:lnSpc>
          <a:spcPct val="100000"/>
        </a:lnSpc>
        <a:spcBef>
          <a:spcPts val="100"/>
        </a:spcBef>
        <a:spcAft>
          <a:spcPts val="100"/>
        </a:spcAft>
        <a:buSzPct val="100000"/>
        <a:buFont typeface="Arial" pitchFamily="34" charset="0"/>
        <a:buChar char="•"/>
        <a:defRPr sz="7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-files://show/46BDB88F-C01E-4633-B0E0-289076B0DE0A/0-2723046?property=ID" TargetMode="External"/><Relationship Id="rId2" Type="http://schemas.openxmlformats.org/officeDocument/2006/relationships/hyperlink" Target="m-files://show/46BDB88F-C01E-4633-B0E0-289076B0DE0A/0-2723046?property=PGC7310FCEF867446785E16D61838BEC41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hyperlink" Target="m-files://show/46BDB88F-C01E-4633-B0E0-289076B0DE0A/0-2723046?property=PGBE17CA950E164995B7B216CE96E01296" TargetMode="External"/><Relationship Id="rId4" Type="http://schemas.openxmlformats.org/officeDocument/2006/relationships/hyperlink" Target="m-files://show/46BDB88F-C01E-4633-B0E0-289076B0DE0A/0-2723046?property=PG4CCD65F7705A4D9EBB910E7B49A00D5Dn1_PG41318CD3990849098784424F881B1C92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7" Type="http://schemas.openxmlformats.org/officeDocument/2006/relationships/image" Target="../media/image20.jpe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jpg"/><Relationship Id="rId5" Type="http://schemas.openxmlformats.org/officeDocument/2006/relationships/image" Target="../media/image18.jpg"/><Relationship Id="rId4" Type="http://schemas.openxmlformats.org/officeDocument/2006/relationships/image" Target="../media/image17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28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0.jpeg"/><Relationship Id="rId4" Type="http://schemas.openxmlformats.org/officeDocument/2006/relationships/image" Target="../media/image18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7.png"/><Relationship Id="rId4" Type="http://schemas.openxmlformats.org/officeDocument/2006/relationships/image" Target="../media/image26.jpe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eg"/><Relationship Id="rId3" Type="http://schemas.openxmlformats.org/officeDocument/2006/relationships/image" Target="../media/image30.jpg"/><Relationship Id="rId7" Type="http://schemas.openxmlformats.org/officeDocument/2006/relationships/image" Target="../media/image3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.jpeg"/><Relationship Id="rId5" Type="http://schemas.openxmlformats.org/officeDocument/2006/relationships/image" Target="../media/image27.png"/><Relationship Id="rId4" Type="http://schemas.openxmlformats.org/officeDocument/2006/relationships/image" Target="../media/image26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5.jpg"/><Relationship Id="rId4" Type="http://schemas.openxmlformats.org/officeDocument/2006/relationships/image" Target="../media/image34.w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.jpeg"/><Relationship Id="rId5" Type="http://schemas.openxmlformats.org/officeDocument/2006/relationships/image" Target="../media/image36.png"/><Relationship Id="rId4" Type="http://schemas.openxmlformats.org/officeDocument/2006/relationships/image" Target="../media/image7.jpe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3" Type="http://schemas.openxmlformats.org/officeDocument/2006/relationships/oleObject" Target="../embeddings/oleObject2.bin"/><Relationship Id="rId7" Type="http://schemas.openxmlformats.org/officeDocument/2006/relationships/image" Target="../media/image40.w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39.wmf"/><Relationship Id="rId4" Type="http://schemas.openxmlformats.org/officeDocument/2006/relationships/image" Target="../media/image38.w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hyperlink" Target="https://learningapps.org/display?v=p0kubdyqn22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hyperlink" Target="https://r4eu.efsa.europa.eu/app/bmd" TargetMode="External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10" Type="http://schemas.openxmlformats.org/officeDocument/2006/relationships/image" Target="../media/image50.png"/><Relationship Id="rId4" Type="http://schemas.openxmlformats.org/officeDocument/2006/relationships/hyperlink" Target="https://github.com/auerbachs/BMDExpress-2/releases" TargetMode="External"/><Relationship Id="rId9" Type="http://schemas.openxmlformats.org/officeDocument/2006/relationships/image" Target="../media/image49.gi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hyperlink" Target="https://bmdsonline.epa.gov/" TargetMode="Externa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jpg"/><Relationship Id="rId5" Type="http://schemas.openxmlformats.org/officeDocument/2006/relationships/image" Target="../media/image53.jpg"/><Relationship Id="rId4" Type="http://schemas.openxmlformats.org/officeDocument/2006/relationships/image" Target="../media/image52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jpeg"/><Relationship Id="rId5" Type="http://schemas.openxmlformats.org/officeDocument/2006/relationships/image" Target="../media/image56.jpeg"/><Relationship Id="rId4" Type="http://schemas.openxmlformats.org/officeDocument/2006/relationships/image" Target="../media/image28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8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jpeg"/><Relationship Id="rId4" Type="http://schemas.openxmlformats.org/officeDocument/2006/relationships/image" Target="../media/image60.jp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jpg"/><Relationship Id="rId5" Type="http://schemas.openxmlformats.org/officeDocument/2006/relationships/image" Target="../media/image18.jpg"/><Relationship Id="rId4" Type="http://schemas.openxmlformats.org/officeDocument/2006/relationships/image" Target="../media/image17.jp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2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5.jpg"/><Relationship Id="rId5" Type="http://schemas.openxmlformats.org/officeDocument/2006/relationships/image" Target="../media/image64.png"/><Relationship Id="rId4" Type="http://schemas.openxmlformats.org/officeDocument/2006/relationships/image" Target="../media/image62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7" Type="http://schemas.openxmlformats.org/officeDocument/2006/relationships/image" Target="../media/image65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7.png"/><Relationship Id="rId5" Type="http://schemas.openxmlformats.org/officeDocument/2006/relationships/image" Target="../media/image62.jpeg"/><Relationship Id="rId4" Type="http://schemas.openxmlformats.org/officeDocument/2006/relationships/image" Target="../media/image66.jp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8.jpg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0.emf"/><Relationship Id="rId5" Type="http://schemas.openxmlformats.org/officeDocument/2006/relationships/image" Target="../media/image69.jpg"/><Relationship Id="rId4" Type="http://schemas.openxmlformats.org/officeDocument/2006/relationships/image" Target="../media/image7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3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pixabay.com/fr/couple-l-homme-femme-personnes-308926/" TargetMode="External"/><Relationship Id="rId4" Type="http://schemas.openxmlformats.org/officeDocument/2006/relationships/image" Target="../media/image75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emf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6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shade.pasteur.fr/" TargetMode="External"/><Relationship Id="rId2" Type="http://schemas.openxmlformats.org/officeDocument/2006/relationships/hyperlink" Target="http://powerandsamplesize.com/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>
            <a:extLst>
              <a:ext uri="{FF2B5EF4-FFF2-40B4-BE49-F238E27FC236}">
                <a16:creationId xmlns:a16="http://schemas.microsoft.com/office/drawing/2014/main" id="{A5A8BAFB-DFA4-4FA5-9610-120ADCE28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D92D5138-2ABB-4B2C-80A5-C30D5D966C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r>
              <a:rPr lang="fr-FR" cap="all" dirty="0"/>
              <a:t>XX/XX/XXXX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34DF719-2B19-4D33-ABAE-F03930064B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Institut national de l’environnement industriel et des risques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4B0B77B-7219-4D73-ABE2-988401B931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1</a:t>
            </a:fld>
            <a:endParaRPr lang="fr-FR" dirty="0"/>
          </a:p>
        </p:txBody>
      </p:sp>
      <p:sp>
        <p:nvSpPr>
          <p:cNvPr id="9" name="Espace réservé du texte 5">
            <a:extLst>
              <a:ext uri="{FF2B5EF4-FFF2-40B4-BE49-F238E27FC236}">
                <a16:creationId xmlns:a16="http://schemas.microsoft.com/office/drawing/2014/main" id="{897460C6-F1F2-4CEE-ACB8-26B28272D4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0000" y="2346046"/>
            <a:ext cx="5364128" cy="2077200"/>
          </a:xfrm>
        </p:spPr>
        <p:txBody>
          <a:bodyPr/>
          <a:lstStyle/>
          <a:p>
            <a:pPr defTabSz="996082" eaLnBrk="0" hangingPunct="0"/>
            <a:r>
              <a:rPr lang="fr-FR" sz="2800" b="1" dirty="0">
                <a:latin typeface="+mj-lt"/>
              </a:rPr>
              <a:t>Modèles dose-réponse:</a:t>
            </a:r>
          </a:p>
          <a:p>
            <a:pPr defTabSz="996082" eaLnBrk="0" hangingPunct="0"/>
            <a:r>
              <a:rPr lang="fr-FR" sz="2800" dirty="0">
                <a:latin typeface="+mj-lt"/>
              </a:rPr>
              <a:t>Vers la Modélisation de la toxicodynamie</a:t>
            </a:r>
            <a:endParaRPr lang="fr-FR" sz="2800" b="1" dirty="0">
              <a:latin typeface="+mj-lt"/>
            </a:endParaRPr>
          </a:p>
          <a:p>
            <a:pPr lvl="1"/>
            <a:r>
              <a:rPr lang="fr-FR" sz="1600" dirty="0">
                <a:solidFill>
                  <a:schemeClr val="hlink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[Sous-titre]</a:t>
            </a:r>
            <a:endParaRPr lang="fr-FR" sz="1600" dirty="0">
              <a:solidFill>
                <a:schemeClr val="hlink"/>
              </a:solidFill>
            </a:endParaRPr>
          </a:p>
        </p:txBody>
      </p:sp>
      <p:sp>
        <p:nvSpPr>
          <p:cNvPr id="8" name="ZoneTexte 7">
            <a:hlinkClick r:id="rId3"/>
            <a:extLst>
              <a:ext uri="{FF2B5EF4-FFF2-40B4-BE49-F238E27FC236}">
                <a16:creationId xmlns:a16="http://schemas.microsoft.com/office/drawing/2014/main" id="{FE7A5E62-D752-4EC4-A675-1367FD2B5E15}"/>
              </a:ext>
            </a:extLst>
          </p:cNvPr>
          <p:cNvSpPr txBox="1"/>
          <p:nvPr/>
        </p:nvSpPr>
        <p:spPr>
          <a:xfrm>
            <a:off x="7197888" y="4595175"/>
            <a:ext cx="464400" cy="200055"/>
          </a:xfrm>
          <a:prstGeom prst="rect">
            <a:avLst/>
          </a:prstGeom>
          <a:noFill/>
        </p:spPr>
        <p:txBody>
          <a:bodyPr vert="horz" wrap="square" lIns="0" rIns="0" rtlCol="0">
            <a:spAutoFit/>
          </a:bodyPr>
          <a:lstStyle/>
          <a:p>
            <a:pPr algn="ctr"/>
            <a:r>
              <a:rPr lang="fr-FR" sz="700" dirty="0">
                <a:cs typeface="Arial" panose="020B0604020202020204" pitchFamily="34" charset="0"/>
              </a:rPr>
              <a:t>2723046</a:t>
            </a:r>
          </a:p>
        </p:txBody>
      </p:sp>
      <p:sp>
        <p:nvSpPr>
          <p:cNvPr id="10" name="ZoneTexte 9">
            <a:hlinkClick r:id="rId4"/>
            <a:extLst>
              <a:ext uri="{FF2B5EF4-FFF2-40B4-BE49-F238E27FC236}">
                <a16:creationId xmlns:a16="http://schemas.microsoft.com/office/drawing/2014/main" id="{012CB550-5972-4EF1-9656-86FEE650D04E}"/>
              </a:ext>
            </a:extLst>
          </p:cNvPr>
          <p:cNvSpPr txBox="1"/>
          <p:nvPr/>
        </p:nvSpPr>
        <p:spPr>
          <a:xfrm>
            <a:off x="6700949" y="4595175"/>
            <a:ext cx="463275" cy="200055"/>
          </a:xfrm>
          <a:prstGeom prst="rect">
            <a:avLst/>
          </a:prstGeom>
          <a:noFill/>
        </p:spPr>
        <p:txBody>
          <a:bodyPr vert="horz" wrap="square" lIns="0" rIns="0" rtlCol="0">
            <a:spAutoFit/>
          </a:bodyPr>
          <a:lstStyle/>
          <a:p>
            <a:pPr algn="ctr"/>
            <a:r>
              <a:rPr lang="fr-FR" sz="700" dirty="0">
                <a:cs typeface="Arial" panose="020B0604020202020204" pitchFamily="34" charset="0"/>
              </a:rPr>
              <a:t>[CGR]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5192DDA7-DB20-4C54-963D-5434358C703B}"/>
              </a:ext>
            </a:extLst>
          </p:cNvPr>
          <p:cNvSpPr txBox="1"/>
          <p:nvPr/>
        </p:nvSpPr>
        <p:spPr>
          <a:xfrm>
            <a:off x="6300192" y="4596855"/>
            <a:ext cx="402936" cy="200055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r>
              <a:rPr lang="fr-FR" sz="700" dirty="0">
                <a:cs typeface="Arial" panose="020B0604020202020204" pitchFamily="34" charset="0"/>
              </a:rPr>
              <a:t>Ineris -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0E85C062-DFE5-45DF-9AD1-4F3F216CAE65}"/>
              </a:ext>
            </a:extLst>
          </p:cNvPr>
          <p:cNvSpPr txBox="1"/>
          <p:nvPr/>
        </p:nvSpPr>
        <p:spPr>
          <a:xfrm>
            <a:off x="7164224" y="4595175"/>
            <a:ext cx="27252" cy="200055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fr-FR" sz="700" dirty="0">
                <a:cs typeface="Arial" panose="020B0604020202020204" pitchFamily="34" charset="0"/>
              </a:rPr>
              <a:t>-</a:t>
            </a:r>
          </a:p>
        </p:txBody>
      </p:sp>
      <p:sp>
        <p:nvSpPr>
          <p:cNvPr id="13" name="ZoneTexte 12">
            <a:hlinkClick r:id="rId5"/>
            <a:extLst>
              <a:ext uri="{FF2B5EF4-FFF2-40B4-BE49-F238E27FC236}">
                <a16:creationId xmlns:a16="http://schemas.microsoft.com/office/drawing/2014/main" id="{338D32BB-9A7A-409C-9DB8-A3A8425B7E56}"/>
              </a:ext>
            </a:extLst>
          </p:cNvPr>
          <p:cNvSpPr txBox="1"/>
          <p:nvPr/>
        </p:nvSpPr>
        <p:spPr>
          <a:xfrm>
            <a:off x="7729059" y="4595175"/>
            <a:ext cx="1002056" cy="200055"/>
          </a:xfrm>
          <a:prstGeom prst="rect">
            <a:avLst/>
          </a:prstGeom>
          <a:noFill/>
        </p:spPr>
        <p:txBody>
          <a:bodyPr vert="horz" wrap="square" lIns="0" rIns="0" rtlCol="0">
            <a:spAutoFit/>
          </a:bodyPr>
          <a:lstStyle>
            <a:defPPr>
              <a:defRPr lang="en-US"/>
            </a:defPPr>
            <a:lvl1pPr>
              <a:defRPr sz="8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 sz="700">
                <a:latin typeface="+mn-lt"/>
              </a:rPr>
              <a:t>0.1</a:t>
            </a:r>
            <a:endParaRPr lang="fr-FR" sz="700" dirty="0">
              <a:latin typeface="+mn-lt"/>
            </a:endParaRPr>
          </a:p>
        </p:txBody>
      </p:sp>
      <p:pic>
        <p:nvPicPr>
          <p:cNvPr id="2" name="Image 1" descr="WP_20160914_001.jpg">
            <a:extLst>
              <a:ext uri="{FF2B5EF4-FFF2-40B4-BE49-F238E27FC236}">
                <a16:creationId xmlns:a16="http://schemas.microsoft.com/office/drawing/2014/main" id="{1AE03FF6-E0B1-1014-DF42-D8F9719505F1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508104" y="2754211"/>
            <a:ext cx="3122789" cy="1754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5591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A186561-1F61-BD8B-6499-7DC971FE0E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Pourquoi pas une NOEC / LOAEL etc…?</a:t>
            </a:r>
            <a:br>
              <a:rPr lang="fr-FR" sz="2800" dirty="0">
                <a:latin typeface="Comic Sans MS" pitchFamily="66" charset="0"/>
              </a:rPr>
            </a:br>
            <a:endParaRPr lang="fr-FR" dirty="0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B5F3E956-8D23-1AEB-D006-19F557BA42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r>
              <a:rPr lang="fr-FR" cap="all"/>
              <a:t>09/01/2024</a:t>
            </a:r>
            <a:endParaRPr lang="fr-FR" cap="all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6261C643-4F3E-15B9-E223-615E781B6F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Institut national de l’environnement industriel et des risques</a:t>
            </a:r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1408649-8DCC-C01C-2745-67B3F1DA18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10</a:t>
            </a:fld>
            <a:endParaRPr lang="fr-FR" dirty="0"/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91DFC32E-5E1C-8D06-AEDA-192C8A2A2C66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02AC6930-6F70-AD75-FA1F-42278BD94AD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C575A116-BE14-4B9C-DF1C-EF9657059C8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24491430-C170-B328-FB6A-C222EDA10193}"/>
              </a:ext>
            </a:extLst>
          </p:cNvPr>
          <p:cNvSpPr txBox="1">
            <a:spLocks noChangeArrowheads="1"/>
          </p:cNvSpPr>
          <p:nvPr/>
        </p:nvSpPr>
        <p:spPr>
          <a:xfrm>
            <a:off x="1569929" y="1099389"/>
            <a:ext cx="6479501" cy="281399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Font typeface="Arial" pitchFamily="34" charset="0"/>
              <a:buNone/>
              <a:defRPr sz="105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52000" indent="-72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•"/>
              <a:defRPr sz="9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2000" indent="-72000" algn="l" defTabSz="914400" rtl="0" eaLnBrk="1" latinLnBrk="0" hangingPunct="1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SzPct val="100000"/>
              <a:buFont typeface="Arial" pitchFamily="34" charset="0"/>
              <a:buChar char="•"/>
              <a:defRPr sz="8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12000" indent="-72000" algn="l" defTabSz="914400" rtl="0" eaLnBrk="1" latinLnBrk="0" hangingPunct="1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SzPct val="100000"/>
              <a:buFont typeface="Arial" pitchFamily="34" charset="0"/>
              <a:buChar char="•"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28000" indent="-72000" algn="l" defTabSz="914400" rtl="0" eaLnBrk="1" latinLnBrk="0" hangingPunct="1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SzPct val="100000"/>
              <a:buFont typeface="Arial" pitchFamily="34" charset="0"/>
              <a:buChar char="•"/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sz="1600" dirty="0">
              <a:solidFill>
                <a:srgbClr val="002060"/>
              </a:solidFill>
            </a:endParaRPr>
          </a:p>
          <a:p>
            <a:endParaRPr lang="fr-FR" sz="1600" dirty="0">
              <a:solidFill>
                <a:srgbClr val="002060"/>
              </a:solidFill>
            </a:endParaRPr>
          </a:p>
          <a:p>
            <a:endParaRPr lang="fr-FR" sz="1600" dirty="0">
              <a:solidFill>
                <a:srgbClr val="002060"/>
              </a:solidFill>
            </a:endParaRPr>
          </a:p>
          <a:p>
            <a:endParaRPr lang="fr-FR" sz="1600" dirty="0">
              <a:solidFill>
                <a:srgbClr val="002060"/>
              </a:solidFill>
            </a:endParaRPr>
          </a:p>
          <a:p>
            <a:endParaRPr lang="fr-FR" sz="1600" dirty="0">
              <a:solidFill>
                <a:srgbClr val="002060"/>
              </a:solidFill>
            </a:endParaRPr>
          </a:p>
          <a:p>
            <a:pPr>
              <a:buFontTx/>
              <a:buChar char="-"/>
            </a:pPr>
            <a:endParaRPr lang="fr-FR" sz="1600" dirty="0">
              <a:solidFill>
                <a:srgbClr val="002060"/>
              </a:solidFill>
            </a:endParaRPr>
          </a:p>
          <a:p>
            <a:pPr>
              <a:buFontTx/>
              <a:buChar char="-"/>
            </a:pPr>
            <a:endParaRPr lang="fr-FR" sz="1600" dirty="0">
              <a:solidFill>
                <a:srgbClr val="002060"/>
              </a:solidFill>
            </a:endParaRPr>
          </a:p>
          <a:p>
            <a:endParaRPr lang="fr-FR" sz="1600" dirty="0">
              <a:solidFill>
                <a:srgbClr val="002060"/>
              </a:solidFill>
            </a:endParaRPr>
          </a:p>
          <a:p>
            <a:endParaRPr lang="fr-FR" sz="1600" dirty="0">
              <a:solidFill>
                <a:srgbClr val="002060"/>
              </a:solidFill>
            </a:endParaRPr>
          </a:p>
          <a:p>
            <a:pPr lvl="2">
              <a:buFontTx/>
              <a:buChar char="-"/>
            </a:pPr>
            <a:r>
              <a:rPr lang="fr-FR" sz="1600" dirty="0">
                <a:solidFill>
                  <a:srgbClr val="002060"/>
                </a:solidFill>
              </a:rPr>
              <a:t>L’EC dépend du niveau de réponse choisi. </a:t>
            </a:r>
            <a:br>
              <a:rPr lang="fr-FR" sz="1600" dirty="0">
                <a:solidFill>
                  <a:srgbClr val="002060"/>
                </a:solidFill>
              </a:rPr>
            </a:br>
            <a:r>
              <a:rPr lang="fr-FR" sz="1600" dirty="0">
                <a:solidFill>
                  <a:srgbClr val="002060"/>
                </a:solidFill>
              </a:rPr>
              <a:t>La NOEC dépend du niveau de significativité choisi (souvent 5%)</a:t>
            </a:r>
          </a:p>
          <a:p>
            <a:pPr>
              <a:buFontTx/>
              <a:buChar char="-"/>
            </a:pPr>
            <a:endParaRPr lang="fr-FR" sz="1600" dirty="0">
              <a:solidFill>
                <a:srgbClr val="002060"/>
              </a:solidFill>
            </a:endParaRPr>
          </a:p>
          <a:p>
            <a:endParaRPr lang="fr-FR" sz="1600" dirty="0">
              <a:solidFill>
                <a:srgbClr val="002060"/>
              </a:solidFill>
            </a:endParaRPr>
          </a:p>
          <a:p>
            <a:pPr marL="233241" indent="-233241">
              <a:buFontTx/>
              <a:buChar char="-"/>
            </a:pPr>
            <a:endParaRPr lang="fr-FR" sz="1600" dirty="0">
              <a:solidFill>
                <a:srgbClr val="002060"/>
              </a:solidFill>
            </a:endParaRPr>
          </a:p>
          <a:p>
            <a:pPr>
              <a:buFont typeface="Wingdings" pitchFamily="2" charset="2"/>
              <a:buChar char="ü"/>
            </a:pPr>
            <a:endParaRPr lang="fr-FR" sz="1600" dirty="0">
              <a:solidFill>
                <a:srgbClr val="002060"/>
              </a:solidFill>
            </a:endParaRPr>
          </a:p>
          <a:p>
            <a:endParaRPr lang="fr-FR" sz="1600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728661FC-D0AA-BB63-9A0B-BAA90D1FFC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3994685"/>
            <a:ext cx="1318308" cy="661233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0" name="ZoneTexte 19">
            <a:extLst>
              <a:ext uri="{FF2B5EF4-FFF2-40B4-BE49-F238E27FC236}">
                <a16:creationId xmlns:a16="http://schemas.microsoft.com/office/drawing/2014/main" id="{ED11750E-6872-70A5-57EB-295161D4146F}"/>
              </a:ext>
            </a:extLst>
          </p:cNvPr>
          <p:cNvSpPr txBox="1"/>
          <p:nvPr/>
        </p:nvSpPr>
        <p:spPr>
          <a:xfrm>
            <a:off x="1331640" y="1919203"/>
            <a:ext cx="2068601" cy="46910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fr-FR" sz="1224" dirty="0">
                <a:solidFill>
                  <a:srgbClr val="002060"/>
                </a:solidFill>
              </a:rPr>
              <a:t>Peu de points expérimentaux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BDAC24CB-44AF-4285-077F-1A6E8AFAE102}"/>
              </a:ext>
            </a:extLst>
          </p:cNvPr>
          <p:cNvSpPr txBox="1"/>
          <p:nvPr/>
        </p:nvSpPr>
        <p:spPr>
          <a:xfrm>
            <a:off x="1331640" y="1529744"/>
            <a:ext cx="2068601" cy="28071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fr-FR" sz="1224" dirty="0">
                <a:solidFill>
                  <a:srgbClr val="002060"/>
                </a:solidFill>
              </a:rPr>
              <a:t>Peu de réplicas par dose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4156B46F-B863-C5AC-7F28-C4BBB32B82C7}"/>
              </a:ext>
            </a:extLst>
          </p:cNvPr>
          <p:cNvSpPr txBox="1"/>
          <p:nvPr/>
        </p:nvSpPr>
        <p:spPr>
          <a:xfrm>
            <a:off x="1331640" y="2479598"/>
            <a:ext cx="2068601" cy="28071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fr-FR" sz="1224" dirty="0">
                <a:solidFill>
                  <a:srgbClr val="002060"/>
                </a:solidFill>
              </a:rPr>
              <a:t>Forte variabilité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AA2B51B4-A9D4-8FA3-DF88-AB5FC04F910F}"/>
              </a:ext>
            </a:extLst>
          </p:cNvPr>
          <p:cNvSpPr txBox="1"/>
          <p:nvPr/>
        </p:nvSpPr>
        <p:spPr>
          <a:xfrm>
            <a:off x="6282443" y="2233248"/>
            <a:ext cx="1766987" cy="280718"/>
          </a:xfrm>
          <a:prstGeom prst="rect">
            <a:avLst/>
          </a:prstGeom>
          <a:solidFill>
            <a:srgbClr val="FFC000">
              <a:alpha val="35000"/>
            </a:srgbClr>
          </a:solidFill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fr-FR" sz="1224" dirty="0">
                <a:solidFill>
                  <a:srgbClr val="002060"/>
                </a:solidFill>
              </a:rPr>
              <a:t>BMD inchangée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FB25908A-74D7-BEB4-B6F8-551538F4B475}"/>
              </a:ext>
            </a:extLst>
          </p:cNvPr>
          <p:cNvSpPr txBox="1"/>
          <p:nvPr/>
        </p:nvSpPr>
        <p:spPr>
          <a:xfrm>
            <a:off x="4031572" y="1533786"/>
            <a:ext cx="1843900" cy="6574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fr-FR" sz="1224" dirty="0">
                <a:solidFill>
                  <a:srgbClr val="002060"/>
                </a:solidFill>
              </a:rPr>
              <a:t>Test de comparaison de moyennes peu puissant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46F5B904-A481-1B90-0AB4-3405389BBB7F}"/>
              </a:ext>
            </a:extLst>
          </p:cNvPr>
          <p:cNvSpPr txBox="1"/>
          <p:nvPr/>
        </p:nvSpPr>
        <p:spPr>
          <a:xfrm>
            <a:off x="6282776" y="1543467"/>
            <a:ext cx="1766653" cy="280718"/>
          </a:xfrm>
          <a:prstGeom prst="rect">
            <a:avLst/>
          </a:prstGeom>
          <a:solidFill>
            <a:srgbClr val="FFC000">
              <a:alpha val="35000"/>
            </a:srgbClr>
          </a:solidFill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fr-FR" sz="1224" dirty="0">
                <a:solidFill>
                  <a:srgbClr val="002060"/>
                </a:solidFill>
              </a:rPr>
              <a:t>NOEC plus élevée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6188C724-DEF7-1743-9B8C-96A2026A22C0}"/>
              </a:ext>
            </a:extLst>
          </p:cNvPr>
          <p:cNvSpPr txBox="1"/>
          <p:nvPr/>
        </p:nvSpPr>
        <p:spPr>
          <a:xfrm>
            <a:off x="6282443" y="2638650"/>
            <a:ext cx="1766987" cy="657488"/>
          </a:xfrm>
          <a:prstGeom prst="rect">
            <a:avLst/>
          </a:prstGeom>
          <a:solidFill>
            <a:srgbClr val="FFC000">
              <a:alpha val="35000"/>
            </a:srgbClr>
          </a:solidFill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fr-FR" sz="1224" dirty="0">
                <a:solidFill>
                  <a:srgbClr val="002060"/>
                </a:solidFill>
              </a:rPr>
              <a:t>Borne inférieure de l’intervalle de confiance plus faible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31355E7B-9BE0-D4BA-AF3F-8E11A4A30EF4}"/>
              </a:ext>
            </a:extLst>
          </p:cNvPr>
          <p:cNvSpPr txBox="1"/>
          <p:nvPr/>
        </p:nvSpPr>
        <p:spPr>
          <a:xfrm>
            <a:off x="4031571" y="2407845"/>
            <a:ext cx="1843900" cy="2807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fr-FR" sz="1224" dirty="0">
                <a:solidFill>
                  <a:srgbClr val="002060"/>
                </a:solidFill>
              </a:rPr>
              <a:t>Modèle inchangé </a:t>
            </a:r>
          </a:p>
        </p:txBody>
      </p:sp>
      <p:cxnSp>
        <p:nvCxnSpPr>
          <p:cNvPr id="28" name="Connecteur droit avec flèche 27">
            <a:extLst>
              <a:ext uri="{FF2B5EF4-FFF2-40B4-BE49-F238E27FC236}">
                <a16:creationId xmlns:a16="http://schemas.microsoft.com/office/drawing/2014/main" id="{A5743BFA-85F3-4150-4035-B12DCC2F419A}"/>
              </a:ext>
            </a:extLst>
          </p:cNvPr>
          <p:cNvCxnSpPr/>
          <p:nvPr/>
        </p:nvCxnSpPr>
        <p:spPr bwMode="auto">
          <a:xfrm>
            <a:off x="3403535" y="1732727"/>
            <a:ext cx="403679" cy="408058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cxnSp>
        <p:nvCxnSpPr>
          <p:cNvPr id="29" name="Connecteur droit avec flèche 28">
            <a:extLst>
              <a:ext uri="{FF2B5EF4-FFF2-40B4-BE49-F238E27FC236}">
                <a16:creationId xmlns:a16="http://schemas.microsoft.com/office/drawing/2014/main" id="{D41A9AEE-E9F1-BE9A-D066-493F053A52D9}"/>
              </a:ext>
            </a:extLst>
          </p:cNvPr>
          <p:cNvCxnSpPr/>
          <p:nvPr/>
        </p:nvCxnSpPr>
        <p:spPr bwMode="auto">
          <a:xfrm flipV="1">
            <a:off x="3403535" y="2172478"/>
            <a:ext cx="403679" cy="30569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cxnSp>
        <p:nvCxnSpPr>
          <p:cNvPr id="30" name="Connecteur droit avec flèche 29">
            <a:extLst>
              <a:ext uri="{FF2B5EF4-FFF2-40B4-BE49-F238E27FC236}">
                <a16:creationId xmlns:a16="http://schemas.microsoft.com/office/drawing/2014/main" id="{CCA9601C-E354-ED6F-3C48-3387F2032B37}"/>
              </a:ext>
            </a:extLst>
          </p:cNvPr>
          <p:cNvCxnSpPr/>
          <p:nvPr/>
        </p:nvCxnSpPr>
        <p:spPr bwMode="auto">
          <a:xfrm flipV="1">
            <a:off x="3403534" y="2233248"/>
            <a:ext cx="412281" cy="402172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cxnSp>
        <p:nvCxnSpPr>
          <p:cNvPr id="31" name="Connecteur droit avec flèche 30">
            <a:extLst>
              <a:ext uri="{FF2B5EF4-FFF2-40B4-BE49-F238E27FC236}">
                <a16:creationId xmlns:a16="http://schemas.microsoft.com/office/drawing/2014/main" id="{2C0C55E4-FA1C-EA92-7461-1D68E8CF832E}"/>
              </a:ext>
            </a:extLst>
          </p:cNvPr>
          <p:cNvCxnSpPr/>
          <p:nvPr/>
        </p:nvCxnSpPr>
        <p:spPr bwMode="auto">
          <a:xfrm>
            <a:off x="5875471" y="1685066"/>
            <a:ext cx="406972" cy="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cxnSp>
        <p:nvCxnSpPr>
          <p:cNvPr id="32" name="Connecteur droit avec flèche 31">
            <a:extLst>
              <a:ext uri="{FF2B5EF4-FFF2-40B4-BE49-F238E27FC236}">
                <a16:creationId xmlns:a16="http://schemas.microsoft.com/office/drawing/2014/main" id="{EB81BF05-0944-8E52-2405-0219F28D31E3}"/>
              </a:ext>
            </a:extLst>
          </p:cNvPr>
          <p:cNvCxnSpPr/>
          <p:nvPr/>
        </p:nvCxnSpPr>
        <p:spPr bwMode="auto">
          <a:xfrm flipV="1">
            <a:off x="5875471" y="2358866"/>
            <a:ext cx="406972" cy="147521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cxnSp>
        <p:nvCxnSpPr>
          <p:cNvPr id="33" name="Connecteur droit avec flèche 32">
            <a:extLst>
              <a:ext uri="{FF2B5EF4-FFF2-40B4-BE49-F238E27FC236}">
                <a16:creationId xmlns:a16="http://schemas.microsoft.com/office/drawing/2014/main" id="{AFF24172-56BA-8927-9943-2ABD70828EC5}"/>
              </a:ext>
            </a:extLst>
          </p:cNvPr>
          <p:cNvCxnSpPr>
            <a:endCxn id="26" idx="1"/>
          </p:cNvCxnSpPr>
          <p:nvPr/>
        </p:nvCxnSpPr>
        <p:spPr bwMode="auto">
          <a:xfrm>
            <a:off x="5875471" y="2533463"/>
            <a:ext cx="406972" cy="433931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sp>
        <p:nvSpPr>
          <p:cNvPr id="34" name="Accolade ouvrante 33">
            <a:extLst>
              <a:ext uri="{FF2B5EF4-FFF2-40B4-BE49-F238E27FC236}">
                <a16:creationId xmlns:a16="http://schemas.microsoft.com/office/drawing/2014/main" id="{7F2FB4C3-D682-20BC-8891-B6E2455F8D00}"/>
              </a:ext>
            </a:extLst>
          </p:cNvPr>
          <p:cNvSpPr/>
          <p:nvPr/>
        </p:nvSpPr>
        <p:spPr bwMode="auto">
          <a:xfrm>
            <a:off x="3848958" y="1529744"/>
            <a:ext cx="182279" cy="1201090"/>
          </a:xfrm>
          <a:prstGeom prst="leftBrace">
            <a:avLst>
              <a:gd name="adj1" fmla="val 47904"/>
              <a:gd name="adj2" fmla="val 50000"/>
            </a:avLst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2201" tIns="31101" rIns="62201" bIns="31101" numCol="1" rtlCol="0" anchor="t" anchorCtr="0" compatLnSpc="1">
            <a:prstTxWarp prst="textNoShape">
              <a:avLst/>
            </a:prstTxWarp>
          </a:bodyPr>
          <a:lstStyle/>
          <a:p>
            <a:pPr defTabSz="621975" eaLnBrk="0" fontAlgn="base" hangingPunct="0">
              <a:spcBef>
                <a:spcPct val="0"/>
              </a:spcBef>
              <a:spcAft>
                <a:spcPct val="0"/>
              </a:spcAft>
            </a:pPr>
            <a:endParaRPr lang="fr-FR" sz="816">
              <a:latin typeface="Lucida Sans Unicod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0038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5" grpId="0" animBg="1"/>
      <p:bldP spid="26" grpId="0" animBg="1"/>
      <p:bldP spid="27" grpId="0" animBg="1"/>
      <p:bldP spid="3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BCF606EA-BF42-44AB-AA00-55E42FA7AD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Modélisation de la relation dose-réponse</a:t>
            </a:r>
            <a:br>
              <a:rPr lang="fr-FR" dirty="0"/>
            </a:br>
            <a:r>
              <a:rPr lang="fr-FR" dirty="0"/>
              <a:t>	</a:t>
            </a:r>
            <a:r>
              <a:rPr lang="fr-FR" sz="2400" dirty="0"/>
              <a:t>Reconnaître des données modélisables</a:t>
            </a:r>
            <a:endParaRPr lang="fr-FR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8DADC61-730C-4455-ACBD-9537976304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r>
              <a:rPr lang="fr-FR" cap="all"/>
              <a:t>XX/XX/XXXX</a:t>
            </a:r>
            <a:endParaRPr lang="fr-FR" cap="all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D89A40D-C027-4D8B-8F44-EC70FEB4A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11</a:t>
            </a:fld>
            <a:endParaRPr lang="fr-FR" dirty="0"/>
          </a:p>
        </p:txBody>
      </p:sp>
      <p:sp>
        <p:nvSpPr>
          <p:cNvPr id="7" name="Espace réservé du pied de page 6">
            <a:extLst>
              <a:ext uri="{FF2B5EF4-FFF2-40B4-BE49-F238E27FC236}">
                <a16:creationId xmlns:a16="http://schemas.microsoft.com/office/drawing/2014/main" id="{0DE506B8-7AF9-4AD4-8316-0DEE157356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Institut national de l’environnement industriel et des risques</a:t>
            </a:r>
          </a:p>
        </p:txBody>
      </p:sp>
    </p:spTree>
    <p:extLst>
      <p:ext uri="{BB962C8B-B14F-4D97-AF65-F5344CB8AC3E}">
        <p14:creationId xmlns:p14="http://schemas.microsoft.com/office/powerpoint/2010/main" val="26093425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5D8FE20-5979-19A5-6DC2-A87780587F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Contexte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BBAFAE1E-950B-FA1C-20C9-DF811185BF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r>
              <a:rPr lang="fr-FR" cap="all"/>
              <a:t>09/01/2024</a:t>
            </a:r>
            <a:endParaRPr lang="fr-FR" cap="all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5EB6E4A8-B28E-938D-6CE6-4A6CE47009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Institut national de l’environnement industriel et des risques</a:t>
            </a:r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B05FE95-C5F8-2043-98DC-CFE4B3D27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12</a:t>
            </a:fld>
            <a:endParaRPr lang="fr-FR" dirty="0"/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E2627C73-62FE-39D2-7A93-893FB335AF6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07504" y="1408666"/>
            <a:ext cx="8424000" cy="2834834"/>
          </a:xfrm>
        </p:spPr>
        <p:txBody>
          <a:bodyPr/>
          <a:lstStyle/>
          <a:p>
            <a:r>
              <a:rPr lang="fr-FR" sz="1400" dirty="0"/>
              <a:t>Contexte : construire une Valeur Toxique de Référence		</a:t>
            </a:r>
          </a:p>
          <a:p>
            <a:pPr lvl="1">
              <a:buFontTx/>
              <a:buChar char="-"/>
            </a:pPr>
            <a:r>
              <a:rPr lang="fr-FR" sz="1100" dirty="0"/>
              <a:t>Pour déterminer des seuils de toxicité, il faut un Point of </a:t>
            </a:r>
            <a:r>
              <a:rPr lang="fr-FR" sz="1100" dirty="0" err="1"/>
              <a:t>Departure</a:t>
            </a:r>
            <a:r>
              <a:rPr lang="fr-FR" sz="1100" dirty="0"/>
              <a:t> (POD) qui quantifie la toxicité</a:t>
            </a:r>
          </a:p>
          <a:p>
            <a:r>
              <a:rPr lang="fr-FR" sz="1400" dirty="0"/>
              <a:t>POD * facteurs d’ajustement * facteurs d’incertitudes </a:t>
            </a:r>
          </a:p>
          <a:p>
            <a:pPr marL="339323" lvl="1" indent="0">
              <a:buNone/>
            </a:pPr>
            <a:r>
              <a:rPr lang="fr-FR" sz="1100" dirty="0"/>
              <a:t>-&gt; Valeur Toxique de Référence</a:t>
            </a:r>
          </a:p>
          <a:p>
            <a:endParaRPr lang="fr-FR" sz="1400" dirty="0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0883821A-A621-C7B5-92BC-6406AE3CC4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/>
          </a:p>
        </p:txBody>
      </p:sp>
      <p:graphicFrame>
        <p:nvGraphicFramePr>
          <p:cNvPr id="9" name="Test Chart">
            <a:extLst>
              <a:ext uri="{FF2B5EF4-FFF2-40B4-BE49-F238E27FC236}">
                <a16:creationId xmlns:a16="http://schemas.microsoft.com/office/drawing/2014/main" id="{FACFAE09-74EF-DBEE-3815-EF88AE7698D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01988287"/>
              </p:ext>
            </p:extLst>
          </p:nvPr>
        </p:nvGraphicFramePr>
        <p:xfrm>
          <a:off x="3923928" y="2148064"/>
          <a:ext cx="5364126" cy="26354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" name="ZoneTexte 9">
            <a:extLst>
              <a:ext uri="{FF2B5EF4-FFF2-40B4-BE49-F238E27FC236}">
                <a16:creationId xmlns:a16="http://schemas.microsoft.com/office/drawing/2014/main" id="{C513E2CD-7470-17AA-3C4A-C50661099415}"/>
              </a:ext>
            </a:extLst>
          </p:cNvPr>
          <p:cNvSpPr txBox="1"/>
          <p:nvPr/>
        </p:nvSpPr>
        <p:spPr>
          <a:xfrm>
            <a:off x="5652302" y="4562753"/>
            <a:ext cx="783720" cy="2807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24" dirty="0"/>
              <a:t>LOAEL?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3A80914A-A802-0492-A5CF-82FA294BA88D}"/>
              </a:ext>
            </a:extLst>
          </p:cNvPr>
          <p:cNvSpPr txBox="1"/>
          <p:nvPr/>
        </p:nvSpPr>
        <p:spPr>
          <a:xfrm>
            <a:off x="4770609" y="4555584"/>
            <a:ext cx="930674" cy="2807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24" dirty="0"/>
              <a:t>NOAEL?</a:t>
            </a:r>
          </a:p>
        </p:txBody>
      </p: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CE615B90-3C82-C85F-54BE-AFDEC738301A}"/>
              </a:ext>
            </a:extLst>
          </p:cNvPr>
          <p:cNvCxnSpPr/>
          <p:nvPr/>
        </p:nvCxnSpPr>
        <p:spPr bwMode="auto">
          <a:xfrm flipV="1">
            <a:off x="5211456" y="4420418"/>
            <a:ext cx="0" cy="135166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FC9804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5DF3FC12-94D8-44CE-E111-A6A5E64607F1}"/>
              </a:ext>
            </a:extLst>
          </p:cNvPr>
          <p:cNvCxnSpPr/>
          <p:nvPr/>
        </p:nvCxnSpPr>
        <p:spPr bwMode="auto">
          <a:xfrm flipV="1">
            <a:off x="5848234" y="4322452"/>
            <a:ext cx="0" cy="233132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FC9804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4" name="ZoneTexte 13">
            <a:extLst>
              <a:ext uri="{FF2B5EF4-FFF2-40B4-BE49-F238E27FC236}">
                <a16:creationId xmlns:a16="http://schemas.microsoft.com/office/drawing/2014/main" id="{BBFCAA4D-1645-8ACF-F470-F3B236CF2922}"/>
              </a:ext>
            </a:extLst>
          </p:cNvPr>
          <p:cNvSpPr txBox="1"/>
          <p:nvPr/>
        </p:nvSpPr>
        <p:spPr>
          <a:xfrm>
            <a:off x="5235946" y="3329500"/>
            <a:ext cx="832710" cy="469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24" dirty="0"/>
              <a:t>BMD5%, EC05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2922138C-A006-710B-2D01-344D5792A32B}"/>
              </a:ext>
            </a:extLst>
          </p:cNvPr>
          <p:cNvSpPr txBox="1"/>
          <p:nvPr/>
        </p:nvSpPr>
        <p:spPr>
          <a:xfrm>
            <a:off x="3988984" y="3718833"/>
            <a:ext cx="1249064" cy="2807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24" dirty="0"/>
              <a:t>BMDL5%,95%</a:t>
            </a:r>
          </a:p>
        </p:txBody>
      </p: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8E355B8B-86BE-1A59-7AF7-BD89445B342F}"/>
              </a:ext>
            </a:extLst>
          </p:cNvPr>
          <p:cNvCxnSpPr/>
          <p:nvPr/>
        </p:nvCxnSpPr>
        <p:spPr bwMode="auto">
          <a:xfrm>
            <a:off x="4991031" y="3918901"/>
            <a:ext cx="244915" cy="223118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FC9804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F176B787-6603-AB61-FC4C-78893566EE6F}"/>
              </a:ext>
            </a:extLst>
          </p:cNvPr>
          <p:cNvCxnSpPr>
            <a:cxnSpLocks/>
          </p:cNvCxnSpPr>
          <p:nvPr/>
        </p:nvCxnSpPr>
        <p:spPr bwMode="auto">
          <a:xfrm>
            <a:off x="5569660" y="3783096"/>
            <a:ext cx="0" cy="247364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2252581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764DEA2-8E6F-F050-83BC-33797DD00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Objectif « Reconnaître des données modélisables »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BE9A5A3B-CFEC-FF12-9B62-E9ADB956D9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r>
              <a:rPr lang="fr-FR" cap="all"/>
              <a:t>09/01/2024</a:t>
            </a:r>
            <a:endParaRPr lang="fr-FR" cap="all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46E987D-7C26-D098-8C9B-20B002237D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Institut national de l’environnement industriel et des risques</a:t>
            </a:r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40C3FC3-7758-47D7-71A8-C62427157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13</a:t>
            </a:fld>
            <a:endParaRPr lang="fr-FR" dirty="0"/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98DE0AB9-55CF-9246-DE32-BA45DDA8306B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fr-FR" sz="1400" dirty="0"/>
              <a:t>Exercice :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sz="1400" dirty="0"/>
              <a:t>	chacun de son côté,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sz="1400" dirty="0"/>
              <a:t>	sur feuille ou à l’écran, </a:t>
            </a:r>
          </a:p>
          <a:p>
            <a:r>
              <a:rPr lang="fr-FR" sz="1400" dirty="0"/>
              <a:t>	pour chacune des figures suivantes, tracez un trait représentation la relation entre la dose d’exposition et la réponse. Dépasser du cadre de la figure pour extrapoler</a:t>
            </a:r>
          </a:p>
          <a:p>
            <a:pPr>
              <a:buFont typeface="Arial" panose="020B0604020202020204" pitchFamily="34" charset="0"/>
              <a:buChar char="•"/>
            </a:pPr>
            <a:endParaRPr lang="fr-FR" sz="1400" dirty="0"/>
          </a:p>
          <a:p>
            <a:pPr>
              <a:buFont typeface="Arial" panose="020B0604020202020204" pitchFamily="34" charset="0"/>
              <a:buChar char="•"/>
            </a:pPr>
            <a:endParaRPr lang="fr-FR" sz="1400" dirty="0"/>
          </a:p>
          <a:p>
            <a:r>
              <a:rPr lang="fr-FR" sz="1400" dirty="0"/>
              <a:t>« Insérer une forme »</a:t>
            </a:r>
          </a:p>
          <a:p>
            <a:endParaRPr lang="fr-FR" sz="1400" dirty="0"/>
          </a:p>
          <a:p>
            <a:endParaRPr lang="fr-FR" sz="1400" dirty="0"/>
          </a:p>
          <a:p>
            <a:endParaRPr lang="fr-FR" sz="1400" dirty="0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0648F677-4E30-0CDE-F546-D46D94219F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1B354032-9F12-8B2D-A52F-E03B3724FD6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9" name="Image 8" descr="Une image contenant texte&#10;&#10;Description générée automatiquement">
            <a:extLst>
              <a:ext uri="{FF2B5EF4-FFF2-40B4-BE49-F238E27FC236}">
                <a16:creationId xmlns:a16="http://schemas.microsoft.com/office/drawing/2014/main" id="{F63F88EA-A0DC-646A-3EAF-2EE9DB7532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7824" y="3487235"/>
            <a:ext cx="2082051" cy="912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8332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764DEA2-8E6F-F050-83BC-33797DD00F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6000" y="210867"/>
            <a:ext cx="6552424" cy="540000"/>
          </a:xfrm>
        </p:spPr>
        <p:txBody>
          <a:bodyPr/>
          <a:lstStyle/>
          <a:p>
            <a:r>
              <a:rPr lang="fr-FR" sz="2000" dirty="0"/>
              <a:t>Objectif « Reconnaître des données modélisables »</a:t>
            </a:r>
            <a:br>
              <a:rPr lang="fr-FR" sz="2000" dirty="0"/>
            </a:br>
            <a:r>
              <a:rPr lang="fr-FR" sz="2000" b="0" dirty="0"/>
              <a:t>Tracer la courbe dose-réponse en fonction des points et de ce que l’on peut supposer sur la relation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BE9A5A3B-CFEC-FF12-9B62-E9ADB956D9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r>
              <a:rPr lang="fr-FR" cap="all"/>
              <a:t>09/01/2024</a:t>
            </a:r>
            <a:endParaRPr lang="fr-FR" cap="all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46E987D-7C26-D098-8C9B-20B002237D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0000" y="4802688"/>
            <a:ext cx="5561884" cy="340812"/>
          </a:xfrm>
        </p:spPr>
        <p:txBody>
          <a:bodyPr/>
          <a:lstStyle/>
          <a:p>
            <a:r>
              <a:rPr lang="fr-FR"/>
              <a:t>Institut national de l’environnement industriel et des risques</a:t>
            </a:r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40C3FC3-7758-47D7-71A8-C62427157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264000" y="4802688"/>
            <a:ext cx="1271772" cy="340812"/>
          </a:xfrm>
        </p:spPr>
        <p:txBody>
          <a:bodyPr/>
          <a:lstStyle/>
          <a:p>
            <a:fld id="{733122C9-A0B9-462F-8757-0847AD287B63}" type="slidenum">
              <a:rPr lang="fr-FR" smtClean="0"/>
              <a:pPr/>
              <a:t>14</a:t>
            </a:fld>
            <a:endParaRPr lang="fr-FR" dirty="0"/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98DE0AB9-55CF-9246-DE32-BA45DDA8306B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fr-FR" sz="1400" dirty="0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0648F677-4E30-0CDE-F546-D46D94219F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1B354032-9F12-8B2D-A52F-E03B3724FD6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10" name="Espace réservé du contenu 4">
            <a:extLst>
              <a:ext uri="{FF2B5EF4-FFF2-40B4-BE49-F238E27FC236}">
                <a16:creationId xmlns:a16="http://schemas.microsoft.com/office/drawing/2014/main" id="{75B73AAE-6E0D-C564-B48A-10E4F76094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383" y="1274816"/>
            <a:ext cx="1851966" cy="1851966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1D958268-FA09-0C2F-9620-29768CE162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672" y="1222974"/>
            <a:ext cx="1851966" cy="1851966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79502883-2D70-3865-4BE9-25C9C493B6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672" y="3123000"/>
            <a:ext cx="1851966" cy="1851966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A827B3E2-F653-23C5-D721-211BCDB4193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6928" y="1274325"/>
            <a:ext cx="1852948" cy="1852948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C0FE2E0B-EE87-5AE7-25D0-B6D9B55154E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158" y="3191366"/>
            <a:ext cx="1851966" cy="1851966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745C85E2-1A86-C7C7-D758-4BC26E5EF78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0623" y="3161545"/>
            <a:ext cx="2689584" cy="2016654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26422FD3-4E1A-8F60-234E-79FC6A6A8A9F}"/>
              </a:ext>
            </a:extLst>
          </p:cNvPr>
          <p:cNvSpPr txBox="1"/>
          <p:nvPr/>
        </p:nvSpPr>
        <p:spPr>
          <a:xfrm>
            <a:off x="4774443" y="1831525"/>
            <a:ext cx="1273557" cy="929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88" dirty="0"/>
              <a:t>% d’induction mesuré dans chaque individu par rapport au témoin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71C2A3D8-616B-DE65-BCFB-BF0CB554ACEA}"/>
              </a:ext>
            </a:extLst>
          </p:cNvPr>
          <p:cNvSpPr txBox="1"/>
          <p:nvPr/>
        </p:nvSpPr>
        <p:spPr>
          <a:xfrm>
            <a:off x="4238314" y="3705161"/>
            <a:ext cx="1851966" cy="929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88" dirty="0"/>
              <a:t>facteur d’augmentation moyen de l’occurrence de cancer lymphoïde dans 4 groupes d’exposition (cohortes)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55509D38-8439-C177-46B8-B1459C5838C9}"/>
              </a:ext>
            </a:extLst>
          </p:cNvPr>
          <p:cNvSpPr txBox="1"/>
          <p:nvPr/>
        </p:nvSpPr>
        <p:spPr>
          <a:xfrm>
            <a:off x="7665446" y="4097897"/>
            <a:ext cx="1627957" cy="5945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88" dirty="0"/>
              <a:t>facteur d’induction mesuré dans chaque individu</a:t>
            </a:r>
          </a:p>
        </p:txBody>
      </p:sp>
    </p:spTree>
    <p:extLst>
      <p:ext uri="{BB962C8B-B14F-4D97-AF65-F5344CB8AC3E}">
        <p14:creationId xmlns:p14="http://schemas.microsoft.com/office/powerpoint/2010/main" val="21632865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764DEA2-8E6F-F050-83BC-33797DD00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Objectif « Reconnaître des données modélisables »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BE9A5A3B-CFEC-FF12-9B62-E9ADB956D9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r>
              <a:rPr lang="fr-FR" cap="all"/>
              <a:t>09/01/2024</a:t>
            </a:r>
            <a:endParaRPr lang="fr-FR" cap="all" dirty="0"/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98DE0AB9-55CF-9246-DE32-BA45DDA8306B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fr-FR" sz="1200" b="1" dirty="0">
                <a:solidFill>
                  <a:srgbClr val="002060"/>
                </a:solidFill>
              </a:rPr>
              <a:t>Les données doivent être accessibles, à défaut clairement représentées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sz="1200" dirty="0">
                <a:solidFill>
                  <a:srgbClr val="002060"/>
                </a:solidFill>
              </a:rPr>
              <a:t>Echelle des abscisses</a:t>
            </a:r>
          </a:p>
          <a:p>
            <a:pPr lvl="1">
              <a:buFont typeface="Wingdings" pitchFamily="2" charset="2"/>
              <a:buChar char="ü"/>
            </a:pPr>
            <a:r>
              <a:rPr lang="fr-FR" sz="1360" dirty="0">
                <a:solidFill>
                  <a:srgbClr val="002060"/>
                </a:solidFill>
              </a:rPr>
              <a:t>Échelle permettant de voir l’ensemble des données (témoin négatif)</a:t>
            </a:r>
          </a:p>
          <a:p>
            <a:pPr lvl="1">
              <a:buFont typeface="Wingdings" pitchFamily="2" charset="2"/>
              <a:buChar char="ü"/>
            </a:pPr>
            <a:r>
              <a:rPr lang="fr-FR" sz="1360" dirty="0">
                <a:solidFill>
                  <a:srgbClr val="002060"/>
                </a:solidFill>
              </a:rPr>
              <a:t>Echelle logarithmique ?</a:t>
            </a:r>
          </a:p>
          <a:p>
            <a:pPr>
              <a:buFont typeface="Wingdings" pitchFamily="2" charset="2"/>
              <a:buChar char="ü"/>
            </a:pPr>
            <a:endParaRPr lang="fr-FR" dirty="0">
              <a:solidFill>
                <a:srgbClr val="002060"/>
              </a:solidFill>
            </a:endParaRPr>
          </a:p>
          <a:p>
            <a:pPr>
              <a:buFont typeface="Wingdings" pitchFamily="2" charset="2"/>
              <a:buChar char="ü"/>
            </a:pPr>
            <a:endParaRPr lang="fr-FR" b="1" dirty="0">
              <a:solidFill>
                <a:srgbClr val="002060"/>
              </a:solidFill>
            </a:endParaRPr>
          </a:p>
          <a:p>
            <a:pPr>
              <a:buFont typeface="Wingdings" pitchFamily="2" charset="2"/>
              <a:buChar char="ü"/>
            </a:pPr>
            <a:endParaRPr lang="fr-FR" b="1" dirty="0">
              <a:solidFill>
                <a:srgbClr val="002060"/>
              </a:solidFill>
            </a:endParaRPr>
          </a:p>
          <a:p>
            <a:pPr>
              <a:buFont typeface="Wingdings" pitchFamily="2" charset="2"/>
              <a:buChar char="ü"/>
            </a:pPr>
            <a:endParaRPr lang="fr-FR" b="1" dirty="0">
              <a:solidFill>
                <a:srgbClr val="002060"/>
              </a:solidFill>
            </a:endParaRPr>
          </a:p>
          <a:p>
            <a:endParaRPr lang="fr-FR" sz="1400" dirty="0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0648F677-4E30-0CDE-F546-D46D94219F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1B354032-9F12-8B2D-A52F-E03B3724FD6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EFD92DC7-3EE3-B294-29E4-C4EE339844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652" y="2715766"/>
            <a:ext cx="1956236" cy="1956236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73C829FB-EB7B-8746-E195-D9CC0EF6B3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816" y="2715766"/>
            <a:ext cx="1956236" cy="1956236"/>
          </a:xfrm>
          <a:prstGeom prst="rect">
            <a:avLst/>
          </a:prstGeom>
        </p:spPr>
      </p:pic>
      <p:sp>
        <p:nvSpPr>
          <p:cNvPr id="17" name="Ellipse 16">
            <a:extLst>
              <a:ext uri="{FF2B5EF4-FFF2-40B4-BE49-F238E27FC236}">
                <a16:creationId xmlns:a16="http://schemas.microsoft.com/office/drawing/2014/main" id="{15905E47-A3C6-25E2-7D2C-629F3FB4DD7A}"/>
              </a:ext>
            </a:extLst>
          </p:cNvPr>
          <p:cNvSpPr/>
          <p:nvPr/>
        </p:nvSpPr>
        <p:spPr bwMode="auto">
          <a:xfrm>
            <a:off x="3205269" y="3763779"/>
            <a:ext cx="323788" cy="761707"/>
          </a:xfrm>
          <a:prstGeom prst="ellips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2201" tIns="31101" rIns="62201" bIns="31101" numCol="1" rtlCol="0" anchor="t" anchorCtr="0" compatLnSpc="1">
            <a:prstTxWarp prst="textNoShape">
              <a:avLst/>
            </a:prstTxWarp>
          </a:bodyPr>
          <a:lstStyle/>
          <a:p>
            <a:pPr defTabSz="621975" eaLnBrk="0" fontAlgn="base" hangingPunct="0">
              <a:spcBef>
                <a:spcPct val="0"/>
              </a:spcBef>
              <a:spcAft>
                <a:spcPct val="0"/>
              </a:spcAft>
            </a:pPr>
            <a:endParaRPr lang="fr-FR" sz="816">
              <a:latin typeface="Lucida Sans Unicode" pitchFamily="34" charset="0"/>
            </a:endParaRPr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A10BDD74-79B0-6A75-5971-93EF65469899}"/>
              </a:ext>
            </a:extLst>
          </p:cNvPr>
          <p:cNvSpPr/>
          <p:nvPr/>
        </p:nvSpPr>
        <p:spPr bwMode="auto">
          <a:xfrm>
            <a:off x="5697657" y="3926931"/>
            <a:ext cx="414251" cy="598555"/>
          </a:xfrm>
          <a:prstGeom prst="ellips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2201" tIns="31101" rIns="62201" bIns="31101" numCol="1" rtlCol="0" anchor="t" anchorCtr="0" compatLnSpc="1">
            <a:prstTxWarp prst="textNoShape">
              <a:avLst/>
            </a:prstTxWarp>
          </a:bodyPr>
          <a:lstStyle/>
          <a:p>
            <a:pPr defTabSz="621975" eaLnBrk="0" fontAlgn="base" hangingPunct="0">
              <a:spcBef>
                <a:spcPct val="0"/>
              </a:spcBef>
              <a:spcAft>
                <a:spcPct val="0"/>
              </a:spcAft>
            </a:pPr>
            <a:endParaRPr lang="fr-FR" sz="816" dirty="0">
              <a:latin typeface="Lucida Sans Unicod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8226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764DEA2-8E6F-F050-83BC-33797DD00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Objectif « Reconnaître des données modélisables »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BE9A5A3B-CFEC-FF12-9B62-E9ADB956D9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r>
              <a:rPr lang="fr-FR" cap="all" dirty="0"/>
              <a:t>09/01/2024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98DE0AB9-55CF-9246-DE32-BA45DDA8306B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>
              <a:buFont typeface="Wingdings" pitchFamily="2" charset="2"/>
              <a:buChar char="ü"/>
            </a:pPr>
            <a:endParaRPr lang="fr-FR" dirty="0">
              <a:solidFill>
                <a:srgbClr val="002060"/>
              </a:solidFill>
            </a:endParaRPr>
          </a:p>
          <a:p>
            <a:pPr>
              <a:buFont typeface="Wingdings" pitchFamily="2" charset="2"/>
              <a:buChar char="ü"/>
            </a:pPr>
            <a:endParaRPr lang="fr-FR" b="1" dirty="0">
              <a:solidFill>
                <a:srgbClr val="002060"/>
              </a:solidFill>
            </a:endParaRPr>
          </a:p>
          <a:p>
            <a:pPr>
              <a:buFont typeface="Wingdings" pitchFamily="2" charset="2"/>
              <a:buChar char="ü"/>
            </a:pPr>
            <a:endParaRPr lang="fr-FR" b="1" dirty="0">
              <a:solidFill>
                <a:srgbClr val="002060"/>
              </a:solidFill>
            </a:endParaRPr>
          </a:p>
          <a:p>
            <a:pPr>
              <a:buFont typeface="Wingdings" pitchFamily="2" charset="2"/>
              <a:buChar char="ü"/>
            </a:pPr>
            <a:endParaRPr lang="fr-FR" b="1" dirty="0">
              <a:solidFill>
                <a:srgbClr val="002060"/>
              </a:solidFill>
            </a:endParaRPr>
          </a:p>
          <a:p>
            <a:endParaRPr lang="fr-FR" sz="1400" dirty="0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0648F677-4E30-0CDE-F546-D46D94219F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1B354032-9F12-8B2D-A52F-E03B3724FD6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9A7A9AF1-FF13-D450-23CC-82C413637B04}"/>
              </a:ext>
            </a:extLst>
          </p:cNvPr>
          <p:cNvSpPr txBox="1"/>
          <p:nvPr/>
        </p:nvSpPr>
        <p:spPr>
          <a:xfrm>
            <a:off x="180351" y="1822704"/>
            <a:ext cx="240284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dirty="0">
                <a:latin typeface="Comic Sans MS" pitchFamily="66" charset="0"/>
              </a:rPr>
              <a:t>Représentation trompeuse de la variabilité</a:t>
            </a:r>
            <a:endParaRPr lang="fr-FR" sz="1600" b="1" dirty="0">
              <a:solidFill>
                <a:srgbClr val="002060"/>
              </a:solidFill>
            </a:endParaRPr>
          </a:p>
          <a:p>
            <a:pPr>
              <a:buFont typeface="Wingdings" pitchFamily="2" charset="2"/>
              <a:buChar char="ü"/>
            </a:pPr>
            <a:endParaRPr lang="fr-FR" sz="1600" b="1" dirty="0">
              <a:solidFill>
                <a:srgbClr val="002060"/>
              </a:solidFill>
            </a:endParaRPr>
          </a:p>
          <a:p>
            <a:pPr>
              <a:buFont typeface="Wingdings" pitchFamily="2" charset="2"/>
              <a:buChar char="ü"/>
            </a:pPr>
            <a:endParaRPr lang="fr-FR" sz="1600" b="1" dirty="0">
              <a:solidFill>
                <a:srgbClr val="002060"/>
              </a:solidFill>
            </a:endParaRPr>
          </a:p>
          <a:p>
            <a:pPr>
              <a:buFont typeface="Wingdings" pitchFamily="2" charset="2"/>
              <a:buChar char="ü"/>
            </a:pPr>
            <a:endParaRPr lang="fr-FR" sz="1600" b="1" dirty="0">
              <a:solidFill>
                <a:srgbClr val="002060"/>
              </a:solidFill>
            </a:endParaRPr>
          </a:p>
        </p:txBody>
      </p:sp>
      <p:pic>
        <p:nvPicPr>
          <p:cNvPr id="10" name="Image 9" descr="barplot_E2_SD.jpg">
            <a:extLst>
              <a:ext uri="{FF2B5EF4-FFF2-40B4-BE49-F238E27FC236}">
                <a16:creationId xmlns:a16="http://schemas.microsoft.com/office/drawing/2014/main" id="{3B47CF30-65C7-210A-6294-BA8782B5A550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762355" y="1683473"/>
            <a:ext cx="1655009" cy="1483743"/>
          </a:xfrm>
          <a:prstGeom prst="rect">
            <a:avLst/>
          </a:prstGeom>
        </p:spPr>
      </p:pic>
      <p:pic>
        <p:nvPicPr>
          <p:cNvPr id="11" name="Image 10" descr="barplot_E2_SEM.jpg">
            <a:extLst>
              <a:ext uri="{FF2B5EF4-FFF2-40B4-BE49-F238E27FC236}">
                <a16:creationId xmlns:a16="http://schemas.microsoft.com/office/drawing/2014/main" id="{9196AF78-4D1A-C671-C82E-2C688F138F22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656087" y="1683473"/>
            <a:ext cx="1655009" cy="1483743"/>
          </a:xfrm>
          <a:prstGeom prst="rect">
            <a:avLst/>
          </a:prstGeom>
        </p:spPr>
      </p:pic>
      <p:pic>
        <p:nvPicPr>
          <p:cNvPr id="12" name="Image 11" descr="points_E2.jpg">
            <a:extLst>
              <a:ext uri="{FF2B5EF4-FFF2-40B4-BE49-F238E27FC236}">
                <a16:creationId xmlns:a16="http://schemas.microsoft.com/office/drawing/2014/main" id="{BB08CEBC-5418-4427-15ED-0509B353EFE0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496946" y="1386224"/>
            <a:ext cx="1849716" cy="1893052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F29A3941-5F99-489F-D18D-4C24034471B1}"/>
              </a:ext>
            </a:extLst>
          </p:cNvPr>
          <p:cNvSpPr txBox="1"/>
          <p:nvPr/>
        </p:nvSpPr>
        <p:spPr>
          <a:xfrm>
            <a:off x="2123729" y="3299911"/>
            <a:ext cx="2287886" cy="483288"/>
          </a:xfrm>
          <a:prstGeom prst="rect">
            <a:avLst/>
          </a:prstGeom>
          <a:solidFill>
            <a:srgbClr val="EBF6DE"/>
          </a:solidFill>
          <a:ln w="19050">
            <a:solidFill>
              <a:srgbClr val="D2ECB6"/>
            </a:solidFill>
          </a:ln>
        </p:spPr>
        <p:txBody>
          <a:bodyPr wrap="square" lIns="64086" tIns="32043" rIns="64086" bIns="32043" rtlCol="0">
            <a:spAutoFit/>
          </a:bodyPr>
          <a:lstStyle/>
          <a:p>
            <a:r>
              <a:rPr lang="fr-FR" sz="1360" dirty="0"/>
              <a:t>Erreur-type : Incertitude sur la moyenne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5ACE43DE-8B17-EA89-6E6E-C12EA232E645}"/>
              </a:ext>
            </a:extLst>
          </p:cNvPr>
          <p:cNvSpPr txBox="1"/>
          <p:nvPr/>
        </p:nvSpPr>
        <p:spPr>
          <a:xfrm>
            <a:off x="2797513" y="3877385"/>
            <a:ext cx="1614099" cy="483288"/>
          </a:xfrm>
          <a:prstGeom prst="rect">
            <a:avLst/>
          </a:prstGeom>
          <a:solidFill>
            <a:srgbClr val="FFFFCC"/>
          </a:solidFill>
          <a:ln w="19050">
            <a:solidFill>
              <a:srgbClr val="FFFF00"/>
            </a:solidFill>
          </a:ln>
        </p:spPr>
        <p:txBody>
          <a:bodyPr wrap="square" lIns="64086" tIns="32043" rIns="64086" bIns="32043" rtlCol="0">
            <a:spAutoFit/>
          </a:bodyPr>
          <a:lstStyle/>
          <a:p>
            <a:r>
              <a:rPr lang="fr-FR" sz="1360" dirty="0"/>
              <a:t>Différences spectaculaires!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360FE6C4-54DF-FED7-008F-C2B2EFBC6D1A}"/>
              </a:ext>
            </a:extLst>
          </p:cNvPr>
          <p:cNvSpPr txBox="1"/>
          <p:nvPr/>
        </p:nvSpPr>
        <p:spPr>
          <a:xfrm>
            <a:off x="4572000" y="3299911"/>
            <a:ext cx="2006420" cy="483288"/>
          </a:xfrm>
          <a:prstGeom prst="rect">
            <a:avLst/>
          </a:prstGeom>
          <a:solidFill>
            <a:srgbClr val="EBF6DE"/>
          </a:solidFill>
          <a:ln w="19050">
            <a:solidFill>
              <a:srgbClr val="D2ECB6"/>
            </a:solidFill>
          </a:ln>
        </p:spPr>
        <p:txBody>
          <a:bodyPr wrap="square" lIns="64086" tIns="32043" rIns="64086" bIns="32043" rtlCol="0">
            <a:spAutoFit/>
          </a:bodyPr>
          <a:lstStyle/>
          <a:p>
            <a:r>
              <a:rPr lang="fr-FR" sz="1360" dirty="0"/>
              <a:t>Ecart-type: dispersion des données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97F3B017-251E-C4FA-D0A6-822CE484A7FB}"/>
              </a:ext>
            </a:extLst>
          </p:cNvPr>
          <p:cNvSpPr txBox="1"/>
          <p:nvPr/>
        </p:nvSpPr>
        <p:spPr>
          <a:xfrm>
            <a:off x="5034209" y="3877386"/>
            <a:ext cx="1238704" cy="483288"/>
          </a:xfrm>
          <a:prstGeom prst="rect">
            <a:avLst/>
          </a:prstGeom>
          <a:solidFill>
            <a:srgbClr val="FFFFCC"/>
          </a:solidFill>
          <a:ln w="19050">
            <a:solidFill>
              <a:srgbClr val="FFFF00"/>
            </a:solidFill>
          </a:ln>
        </p:spPr>
        <p:txBody>
          <a:bodyPr wrap="square" lIns="64086" tIns="32043" rIns="64086" bIns="32043" rtlCol="0">
            <a:spAutoFit/>
          </a:bodyPr>
          <a:lstStyle/>
          <a:p>
            <a:r>
              <a:rPr lang="fr-FR" sz="1360" dirty="0"/>
              <a:t>Beaucoup de variabilité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D58CBC9D-3005-D9F9-84A9-6704D70A3FDF}"/>
              </a:ext>
            </a:extLst>
          </p:cNvPr>
          <p:cNvSpPr txBox="1"/>
          <p:nvPr/>
        </p:nvSpPr>
        <p:spPr>
          <a:xfrm>
            <a:off x="6868622" y="3299911"/>
            <a:ext cx="1589185" cy="274000"/>
          </a:xfrm>
          <a:prstGeom prst="rect">
            <a:avLst/>
          </a:prstGeom>
          <a:solidFill>
            <a:srgbClr val="EBF6DE"/>
          </a:solidFill>
          <a:ln w="19050">
            <a:solidFill>
              <a:srgbClr val="D2ECB6"/>
            </a:solidFill>
          </a:ln>
        </p:spPr>
        <p:txBody>
          <a:bodyPr wrap="square" lIns="64086" tIns="32043" rIns="64086" bIns="32043" rtlCol="0">
            <a:spAutoFit/>
          </a:bodyPr>
          <a:lstStyle/>
          <a:p>
            <a:r>
              <a:rPr lang="fr-FR" sz="1360" dirty="0"/>
              <a:t>Données brutes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8C9182A4-BCC7-5621-917F-185CB3673A41}"/>
              </a:ext>
            </a:extLst>
          </p:cNvPr>
          <p:cNvSpPr txBox="1"/>
          <p:nvPr/>
        </p:nvSpPr>
        <p:spPr>
          <a:xfrm>
            <a:off x="6846892" y="3739748"/>
            <a:ext cx="1589186" cy="692576"/>
          </a:xfrm>
          <a:prstGeom prst="rect">
            <a:avLst/>
          </a:prstGeom>
          <a:solidFill>
            <a:srgbClr val="FFFFCC"/>
          </a:solidFill>
          <a:ln w="19050">
            <a:solidFill>
              <a:srgbClr val="FFFF00"/>
            </a:solidFill>
          </a:ln>
        </p:spPr>
        <p:txBody>
          <a:bodyPr wrap="square" lIns="64086" tIns="32043" rIns="64086" bIns="32043" rtlCol="0">
            <a:spAutoFit/>
          </a:bodyPr>
          <a:lstStyle/>
          <a:p>
            <a:r>
              <a:rPr lang="fr-FR" sz="1360" dirty="0"/>
              <a:t>De la variabilité et des points bizarres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0ADC2AF3-D997-BC83-FD5E-2C2AA2968EB0}"/>
              </a:ext>
            </a:extLst>
          </p:cNvPr>
          <p:cNvSpPr txBox="1"/>
          <p:nvPr/>
        </p:nvSpPr>
        <p:spPr>
          <a:xfrm>
            <a:off x="2797513" y="4456038"/>
            <a:ext cx="4549891" cy="465555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bg1">
                <a:lumMod val="85000"/>
              </a:schemeClr>
            </a:solidFill>
          </a:ln>
        </p:spPr>
        <p:txBody>
          <a:bodyPr wrap="square" lIns="100923" tIns="100923" rIns="100923" bIns="100923" rtlCol="0">
            <a:spAutoFit/>
          </a:bodyPr>
          <a:lstStyle/>
          <a:p>
            <a:r>
              <a:rPr lang="fr-FR" sz="1701" dirty="0"/>
              <a:t>Préférer les données brutes</a:t>
            </a:r>
          </a:p>
        </p:txBody>
      </p:sp>
      <p:pic>
        <p:nvPicPr>
          <p:cNvPr id="23" name="Image 22" descr="drawn_arrow.jpg">
            <a:extLst>
              <a:ext uri="{FF2B5EF4-FFF2-40B4-BE49-F238E27FC236}">
                <a16:creationId xmlns:a16="http://schemas.microsoft.com/office/drawing/2014/main" id="{594C29BF-2DFB-05C7-6FB3-2AF1E167090B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197606" y="4149056"/>
            <a:ext cx="385594" cy="736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014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9" grpId="0" animBg="1"/>
      <p:bldP spid="20" grpId="0" animBg="1"/>
      <p:bldP spid="21" grpId="0" animBg="1"/>
      <p:bldP spid="2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BCF606EA-BF42-44AB-AA00-55E42FA7AD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Modélisation de la relation dose-réponse</a:t>
            </a:r>
            <a:br>
              <a:rPr lang="fr-FR" dirty="0"/>
            </a:br>
            <a:r>
              <a:rPr lang="fr-FR" dirty="0"/>
              <a:t>	</a:t>
            </a:r>
            <a:r>
              <a:rPr lang="fr-FR" sz="2400" dirty="0"/>
              <a:t>Choisir un modèle</a:t>
            </a:r>
            <a:endParaRPr lang="fr-FR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8DADC61-730C-4455-ACBD-9537976304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r>
              <a:rPr lang="fr-FR" cap="all"/>
              <a:t>XX/XX/XXXX</a:t>
            </a:r>
            <a:endParaRPr lang="fr-FR" cap="all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D89A40D-C027-4D8B-8F44-EC70FEB4A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17</a:t>
            </a:fld>
            <a:endParaRPr lang="fr-FR" dirty="0"/>
          </a:p>
        </p:txBody>
      </p:sp>
      <p:sp>
        <p:nvSpPr>
          <p:cNvPr id="7" name="Espace réservé du pied de page 6">
            <a:extLst>
              <a:ext uri="{FF2B5EF4-FFF2-40B4-BE49-F238E27FC236}">
                <a16:creationId xmlns:a16="http://schemas.microsoft.com/office/drawing/2014/main" id="{0DE506B8-7AF9-4AD4-8316-0DEE157356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Institut national de l’environnement industriel et des risques</a:t>
            </a:r>
          </a:p>
        </p:txBody>
      </p:sp>
    </p:spTree>
    <p:extLst>
      <p:ext uri="{BB962C8B-B14F-4D97-AF65-F5344CB8AC3E}">
        <p14:creationId xmlns:p14="http://schemas.microsoft.com/office/powerpoint/2010/main" val="4480930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BB94C1E-60C7-071A-74C2-D7C34B28CE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Objectif : identifier le type de données et de modèle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D92C215E-925F-BFD5-3131-1743291331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r>
              <a:rPr lang="fr-FR" cap="all"/>
              <a:t>09/01/2024</a:t>
            </a:r>
            <a:endParaRPr lang="fr-FR" cap="all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C58939B-F26E-BA7D-6312-0E03173066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Institut national de l’environnement industriel et des risques</a:t>
            </a:r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4AFE63B-B01B-746E-4E4B-F6A14D0A5E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18</a:t>
            </a:fld>
            <a:endParaRPr lang="fr-FR" dirty="0"/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7315F664-E4B7-418C-EDB0-4C459A7A936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>
              <a:buFont typeface="Arial" pitchFamily="34" charset="0"/>
              <a:buChar char="•"/>
            </a:pPr>
            <a:r>
              <a:rPr lang="fr-FR" dirty="0">
                <a:solidFill>
                  <a:srgbClr val="002060"/>
                </a:solidFill>
              </a:rPr>
              <a:t>Variables </a:t>
            </a:r>
            <a:r>
              <a:rPr lang="fr-FR" b="1" dirty="0">
                <a:solidFill>
                  <a:srgbClr val="002060"/>
                </a:solidFill>
              </a:rPr>
              <a:t>quantitatives continues</a:t>
            </a:r>
          </a:p>
          <a:p>
            <a:pPr lvl="1">
              <a:buFont typeface="Arial" pitchFamily="34" charset="0"/>
              <a:buChar char="•"/>
            </a:pPr>
            <a:r>
              <a:rPr lang="fr-FR" sz="1360" dirty="0">
                <a:solidFill>
                  <a:srgbClr val="002060"/>
                </a:solidFill>
              </a:rPr>
              <a:t>En général effets à seuil </a:t>
            </a:r>
          </a:p>
          <a:p>
            <a:r>
              <a:rPr lang="fr-FR" dirty="0">
                <a:solidFill>
                  <a:srgbClr val="002060"/>
                </a:solidFill>
              </a:rPr>
              <a:t>Taux d’hormones, bilans biochimiques, poids</a:t>
            </a:r>
          </a:p>
          <a:p>
            <a:pPr>
              <a:buFont typeface="Arial" pitchFamily="34" charset="0"/>
              <a:buChar char="•"/>
            </a:pPr>
            <a:endParaRPr lang="fr-FR" dirty="0">
              <a:solidFill>
                <a:srgbClr val="002060"/>
              </a:solidFill>
            </a:endParaRPr>
          </a:p>
          <a:p>
            <a:pPr>
              <a:buFont typeface="Arial" pitchFamily="34" charset="0"/>
              <a:buChar char="•"/>
            </a:pPr>
            <a:endParaRPr lang="fr-FR" dirty="0">
              <a:solidFill>
                <a:srgbClr val="002060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fr-FR" dirty="0">
                <a:solidFill>
                  <a:srgbClr val="002060"/>
                </a:solidFill>
              </a:rPr>
              <a:t>Variables </a:t>
            </a:r>
            <a:r>
              <a:rPr lang="fr-FR" b="1" dirty="0">
                <a:solidFill>
                  <a:srgbClr val="002060"/>
                </a:solidFill>
              </a:rPr>
              <a:t>dichotomiques</a:t>
            </a:r>
            <a:r>
              <a:rPr lang="fr-FR" dirty="0">
                <a:solidFill>
                  <a:srgbClr val="002060"/>
                </a:solidFill>
              </a:rPr>
              <a:t> (à chaque dose, un groupe, chaque individu 0/1)</a:t>
            </a:r>
          </a:p>
          <a:p>
            <a:pPr lvl="1">
              <a:buFont typeface="Arial" pitchFamily="34" charset="0"/>
              <a:buChar char="•"/>
            </a:pPr>
            <a:r>
              <a:rPr lang="fr-FR" dirty="0">
                <a:solidFill>
                  <a:srgbClr val="002060"/>
                </a:solidFill>
              </a:rPr>
              <a:t>Effets à seuil ou sans seuil</a:t>
            </a:r>
          </a:p>
          <a:p>
            <a:r>
              <a:rPr lang="fr-FR" dirty="0">
                <a:solidFill>
                  <a:srgbClr val="002060"/>
                </a:solidFill>
              </a:rPr>
              <a:t>Mortalité, tumeurs</a:t>
            </a:r>
          </a:p>
          <a:p>
            <a:endParaRPr lang="fr-FR" dirty="0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18A750B7-DDC9-52A8-2C4D-9481CD448DF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8A3B20B7-74C2-FF40-32C7-0BAAEC28791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9" name="Image 8" descr="weight_scale.jpg">
            <a:extLst>
              <a:ext uri="{FF2B5EF4-FFF2-40B4-BE49-F238E27FC236}">
                <a16:creationId xmlns:a16="http://schemas.microsoft.com/office/drawing/2014/main" id="{69954E3E-0E7E-1D44-6F06-89B9592CA8B5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572000" y="1869922"/>
            <a:ext cx="685762" cy="701828"/>
          </a:xfrm>
          <a:prstGeom prst="rect">
            <a:avLst/>
          </a:prstGeom>
        </p:spPr>
      </p:pic>
      <p:pic>
        <p:nvPicPr>
          <p:cNvPr id="10" name="Image 9" descr="ruler-hi.png">
            <a:extLst>
              <a:ext uri="{FF2B5EF4-FFF2-40B4-BE49-F238E27FC236}">
                <a16:creationId xmlns:a16="http://schemas.microsoft.com/office/drawing/2014/main" id="{10A5E8B5-2766-E18F-160D-016D82069232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257762" y="2220835"/>
            <a:ext cx="1340127" cy="406914"/>
          </a:xfrm>
          <a:prstGeom prst="rect">
            <a:avLst/>
          </a:prstGeom>
        </p:spPr>
      </p:pic>
      <p:pic>
        <p:nvPicPr>
          <p:cNvPr id="11" name="Image 10" descr="hist_VdT_30ind.jpg">
            <a:extLst>
              <a:ext uri="{FF2B5EF4-FFF2-40B4-BE49-F238E27FC236}">
                <a16:creationId xmlns:a16="http://schemas.microsoft.com/office/drawing/2014/main" id="{3DCD358B-E5BF-2FC1-9405-0C783AC82494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613587" y="1459027"/>
            <a:ext cx="1340126" cy="1371523"/>
          </a:xfrm>
          <a:prstGeom prst="rect">
            <a:avLst/>
          </a:prstGeom>
        </p:spPr>
      </p:pic>
      <p:grpSp>
        <p:nvGrpSpPr>
          <p:cNvPr id="12" name="Groupe 11">
            <a:extLst>
              <a:ext uri="{FF2B5EF4-FFF2-40B4-BE49-F238E27FC236}">
                <a16:creationId xmlns:a16="http://schemas.microsoft.com/office/drawing/2014/main" id="{855E345A-F9F1-F3F1-FB53-751FFF442D98}"/>
              </a:ext>
            </a:extLst>
          </p:cNvPr>
          <p:cNvGrpSpPr/>
          <p:nvPr/>
        </p:nvGrpSpPr>
        <p:grpSpPr>
          <a:xfrm>
            <a:off x="2408085" y="3366892"/>
            <a:ext cx="1604132" cy="736609"/>
            <a:chOff x="2898428" y="6228903"/>
            <a:chExt cx="2223112" cy="1094016"/>
          </a:xfrm>
        </p:grpSpPr>
        <p:pic>
          <p:nvPicPr>
            <p:cNvPr id="13" name="Image 12" descr="dead-mouse2.jpg">
              <a:extLst>
                <a:ext uri="{FF2B5EF4-FFF2-40B4-BE49-F238E27FC236}">
                  <a16:creationId xmlns:a16="http://schemas.microsoft.com/office/drawing/2014/main" id="{FBA90841-8E73-5F61-516A-E79F7695338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050556" y="6228903"/>
              <a:ext cx="1070984" cy="1094016"/>
            </a:xfrm>
            <a:prstGeom prst="rect">
              <a:avLst/>
            </a:prstGeom>
          </p:spPr>
        </p:pic>
        <p:pic>
          <p:nvPicPr>
            <p:cNvPr id="14" name="Image 13" descr="happy_rat.jpg">
              <a:extLst>
                <a:ext uri="{FF2B5EF4-FFF2-40B4-BE49-F238E27FC236}">
                  <a16:creationId xmlns:a16="http://schemas.microsoft.com/office/drawing/2014/main" id="{AFCD3ED9-34A3-CF0F-3A7F-07AEBBB5907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898428" y="6300911"/>
              <a:ext cx="1080120" cy="952789"/>
            </a:xfrm>
            <a:prstGeom prst="rect">
              <a:avLst/>
            </a:prstGeom>
          </p:spPr>
        </p:pic>
        <p:cxnSp>
          <p:nvCxnSpPr>
            <p:cNvPr id="15" name="Connecteur droit 14">
              <a:extLst>
                <a:ext uri="{FF2B5EF4-FFF2-40B4-BE49-F238E27FC236}">
                  <a16:creationId xmlns:a16="http://schemas.microsoft.com/office/drawing/2014/main" id="{596BEC37-D1A4-E16C-DE3C-F607424072B1}"/>
                </a:ext>
              </a:extLst>
            </p:cNvPr>
            <p:cNvCxnSpPr/>
            <p:nvPr/>
          </p:nvCxnSpPr>
          <p:spPr bwMode="auto">
            <a:xfrm flipH="1">
              <a:off x="3834532" y="6228903"/>
              <a:ext cx="576064" cy="1080120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3805331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8E1FB0DE-E9C8-4F67-9287-300C2B55D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Objectif « Identifier le type de données »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3B10DD96-58BB-41ED-97BA-400402D6D018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766" y="1610872"/>
            <a:ext cx="2573337" cy="2573337"/>
          </a:xfrm>
        </p:spPr>
      </p:pic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7F819EC2-F815-3A3E-20EF-50DA228CCAB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9F5B0B08-90D1-D871-58A9-41F6FC86AD2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682CFDA4-21C9-494E-AF1F-2450291954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3891" y="2750337"/>
            <a:ext cx="1956236" cy="1956236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865C4545-E18E-431C-9B27-4B5A815BDD0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4464" y="1192216"/>
            <a:ext cx="1957273" cy="1957273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E6FDBF21-885D-4220-B296-63AC5DE1C4C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4974" y="3119111"/>
            <a:ext cx="2841013" cy="2130196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10A4819D-4BC3-4C83-BF40-1F16D845C82C}"/>
              </a:ext>
            </a:extLst>
          </p:cNvPr>
          <p:cNvSpPr txBox="1"/>
          <p:nvPr/>
        </p:nvSpPr>
        <p:spPr>
          <a:xfrm>
            <a:off x="4618446" y="1646178"/>
            <a:ext cx="1273557" cy="929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88" dirty="0"/>
              <a:t>% d’induction mesuré dans chaque individu par rapport au témoin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16FB84CE-9A70-4A4F-88FC-AD7D08B8D4CD}"/>
              </a:ext>
            </a:extLst>
          </p:cNvPr>
          <p:cNvSpPr txBox="1"/>
          <p:nvPr/>
        </p:nvSpPr>
        <p:spPr>
          <a:xfrm>
            <a:off x="6031621" y="1176136"/>
            <a:ext cx="2891995" cy="132343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fr-FR" sz="1600" dirty="0"/>
              <a:t>Binomiales, dichotomiques</a:t>
            </a:r>
          </a:p>
          <a:p>
            <a:r>
              <a:rPr lang="fr-FR" sz="1600" dirty="0"/>
              <a:t>	- effets à seuil</a:t>
            </a:r>
          </a:p>
          <a:p>
            <a:r>
              <a:rPr lang="fr-FR" sz="1600" dirty="0"/>
              <a:t>	- effets sans seuil</a:t>
            </a:r>
          </a:p>
          <a:p>
            <a:r>
              <a:rPr lang="fr-FR" sz="1600" dirty="0"/>
              <a:t>Continues</a:t>
            </a:r>
          </a:p>
          <a:p>
            <a:r>
              <a:rPr lang="fr-FR" sz="1600" dirty="0"/>
              <a:t>Discrètes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7ECBB554-0DA3-4AE6-A731-CDC42C63B0B2}"/>
              </a:ext>
            </a:extLst>
          </p:cNvPr>
          <p:cNvSpPr txBox="1"/>
          <p:nvPr/>
        </p:nvSpPr>
        <p:spPr>
          <a:xfrm>
            <a:off x="4312878" y="3502427"/>
            <a:ext cx="1771125" cy="10968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88" dirty="0"/>
              <a:t>facteur d’augmentation moyen de l’occurrence de cancer lymphoïde dans 4 groupes d’exposition (cohortes)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72F384DB-8D07-4438-910C-E7BAD66E3F2F}"/>
              </a:ext>
            </a:extLst>
          </p:cNvPr>
          <p:cNvSpPr txBox="1"/>
          <p:nvPr/>
        </p:nvSpPr>
        <p:spPr>
          <a:xfrm>
            <a:off x="6184403" y="2516538"/>
            <a:ext cx="1273557" cy="7620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88" dirty="0"/>
              <a:t>facteur d’induction mesuré dans chaque individu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55B0344-E420-4822-A0F5-548301377FBB}"/>
              </a:ext>
            </a:extLst>
          </p:cNvPr>
          <p:cNvSpPr/>
          <p:nvPr/>
        </p:nvSpPr>
        <p:spPr>
          <a:xfrm>
            <a:off x="1111498" y="583790"/>
            <a:ext cx="4768835" cy="469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224" dirty="0">
                <a:solidFill>
                  <a:schemeClr val="bg1"/>
                </a:solidFill>
                <a:latin typeface="+mj-lt"/>
              </a:rPr>
              <a:t>Exercice : ensemble, identifier le type de données dans les figures suivantes</a:t>
            </a:r>
          </a:p>
        </p:txBody>
      </p:sp>
    </p:spTree>
    <p:extLst>
      <p:ext uri="{BB962C8B-B14F-4D97-AF65-F5344CB8AC3E}">
        <p14:creationId xmlns:p14="http://schemas.microsoft.com/office/powerpoint/2010/main" val="24748091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11F1A4F-F74B-FD01-B326-837FA932B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Contenu du cours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EA09FA45-5CCC-397C-5308-0A93BE9DC6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r>
              <a:rPr lang="fr-FR" cap="all"/>
              <a:t>09/01/2024</a:t>
            </a:r>
            <a:endParaRPr lang="fr-FR" cap="all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88DEB829-B95B-ED07-72AA-493D0A8D50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Institut national de l’environnement industriel et des risques</a:t>
            </a:r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B2E1573-34A2-B331-EE81-5394D3F7B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2</a:t>
            </a:fld>
            <a:endParaRPr lang="fr-FR" dirty="0"/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4D4347A1-5DE3-3DD2-603A-F3622B239232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0" indent="0"/>
            <a:r>
              <a:rPr lang="fr-FR" sz="1100" dirty="0"/>
              <a:t>Modèle statistique, empirique    vs    modèle mécanistique</a:t>
            </a:r>
          </a:p>
          <a:p>
            <a:pPr marL="0" indent="0"/>
            <a:r>
              <a:rPr lang="fr-FR" sz="1100" dirty="0"/>
              <a:t>Frontière floue entre analyse statistique et modélisation.</a:t>
            </a:r>
          </a:p>
          <a:p>
            <a:pPr marL="0" indent="0"/>
            <a:endParaRPr lang="fr-FR" sz="1100" dirty="0"/>
          </a:p>
          <a:p>
            <a:pPr marL="0" indent="0"/>
            <a:r>
              <a:rPr lang="fr-FR" sz="1100" dirty="0"/>
              <a:t>Usage réglementaire de la modélisation dose-réponse -&gt; calculs de seuils.</a:t>
            </a:r>
          </a:p>
          <a:p>
            <a:pPr marL="0" indent="0"/>
            <a:endParaRPr lang="fr-FR" sz="1100" dirty="0"/>
          </a:p>
          <a:p>
            <a:pPr marL="0" indent="0"/>
            <a:r>
              <a:rPr lang="fr-FR" sz="1100" dirty="0"/>
              <a:t>Outils mis à disposition</a:t>
            </a:r>
          </a:p>
          <a:p>
            <a:pPr marL="0" indent="0"/>
            <a:endParaRPr lang="fr-FR" sz="1100" dirty="0"/>
          </a:p>
          <a:p>
            <a:pPr marL="0" indent="0"/>
            <a:r>
              <a:rPr lang="fr-FR" sz="1100" dirty="0"/>
              <a:t>Public concerné : expérimentateurs, évaluateurs de risque</a:t>
            </a:r>
          </a:p>
          <a:p>
            <a:pPr marL="0" indent="0"/>
            <a:endParaRPr lang="fr-FR" sz="1100" dirty="0"/>
          </a:p>
          <a:p>
            <a:endParaRPr lang="fr-FR" sz="1100" dirty="0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61BF8316-C615-BA13-A8AE-603770C9882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8BC693CD-6478-1DCD-B92B-2430810A8AE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fr-FR" dirty="0"/>
              <a:t>Modèles statistiques dans un contexte réglementaire</a:t>
            </a:r>
          </a:p>
        </p:txBody>
      </p:sp>
    </p:spTree>
    <p:extLst>
      <p:ext uri="{BB962C8B-B14F-4D97-AF65-F5344CB8AC3E}">
        <p14:creationId xmlns:p14="http://schemas.microsoft.com/office/powerpoint/2010/main" val="39038066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r-FR" sz="2245" dirty="0"/>
              <a:t>Les modèles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7CE8CF4F-E497-266C-2BA0-433D677C5DC1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D25C598-D159-8317-CBCC-97406924DCF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B9325F22-B16B-F8F4-B15C-1EC68F93066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16" name="Image 15" descr="confusion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543357" y="1885988"/>
            <a:ext cx="1885317" cy="199261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50800" dir="5400000" algn="ctr" rotWithShape="0">
              <a:schemeClr val="accent1">
                <a:lumMod val="90000"/>
              </a:schemeClr>
            </a:outerShdw>
          </a:effectLst>
        </p:spPr>
      </p:pic>
      <p:sp>
        <p:nvSpPr>
          <p:cNvPr id="21" name="ZoneTexte 20"/>
          <p:cNvSpPr txBox="1"/>
          <p:nvPr/>
        </p:nvSpPr>
        <p:spPr>
          <a:xfrm rot="505817">
            <a:off x="5710007" y="3584425"/>
            <a:ext cx="609955" cy="28071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50800" dir="5400000" algn="ctr" rotWithShape="0">
              <a:schemeClr val="accent1">
                <a:lumMod val="9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fr-FR" sz="1224" dirty="0">
                <a:latin typeface="Segoe Script" pitchFamily="34" charset="0"/>
                <a:cs typeface="MV Boli" pitchFamily="2" charset="0"/>
              </a:rPr>
              <a:t>Hill</a:t>
            </a:r>
          </a:p>
        </p:txBody>
      </p:sp>
      <p:sp>
        <p:nvSpPr>
          <p:cNvPr id="22" name="ZoneTexte 21"/>
          <p:cNvSpPr txBox="1"/>
          <p:nvPr/>
        </p:nvSpPr>
        <p:spPr>
          <a:xfrm rot="238579">
            <a:off x="1924914" y="1255652"/>
            <a:ext cx="1386263" cy="28071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50800" dir="5400000" algn="ctr" rotWithShape="0">
              <a:schemeClr val="accent1">
                <a:lumMod val="9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fr-FR" sz="1224" dirty="0">
                <a:latin typeface="Segoe Script" pitchFamily="34" charset="0"/>
                <a:cs typeface="MV Boli" pitchFamily="2" charset="0"/>
              </a:rPr>
              <a:t>Log-logistique</a:t>
            </a:r>
          </a:p>
        </p:txBody>
      </p:sp>
      <p:sp>
        <p:nvSpPr>
          <p:cNvPr id="25" name="ZoneTexte 24"/>
          <p:cNvSpPr txBox="1"/>
          <p:nvPr/>
        </p:nvSpPr>
        <p:spPr>
          <a:xfrm rot="20397734">
            <a:off x="1453603" y="1918761"/>
            <a:ext cx="1053560" cy="28071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50800" dir="5400000" algn="ctr" rotWithShape="0">
              <a:schemeClr val="accent1">
                <a:lumMod val="9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fr-FR" sz="1224" dirty="0">
                <a:latin typeface="Segoe Script" pitchFamily="34" charset="0"/>
                <a:cs typeface="MV Boli" pitchFamily="2" charset="0"/>
              </a:rPr>
              <a:t>Logistique</a:t>
            </a:r>
          </a:p>
        </p:txBody>
      </p:sp>
      <p:sp>
        <p:nvSpPr>
          <p:cNvPr id="26" name="ZoneTexte 25"/>
          <p:cNvSpPr txBox="1"/>
          <p:nvPr/>
        </p:nvSpPr>
        <p:spPr>
          <a:xfrm rot="21060119">
            <a:off x="2334008" y="3638372"/>
            <a:ext cx="831758" cy="28071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50800" dir="5400000" algn="ctr" rotWithShape="0">
              <a:schemeClr val="accent1">
                <a:lumMod val="9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fr-FR" sz="1224" dirty="0" err="1">
                <a:latin typeface="Segoe Script" pitchFamily="34" charset="0"/>
                <a:cs typeface="MV Boli" pitchFamily="2" charset="0"/>
              </a:rPr>
              <a:t>Probit</a:t>
            </a:r>
            <a:endParaRPr lang="fr-FR" sz="1224" dirty="0">
              <a:latin typeface="Segoe Script" pitchFamily="34" charset="0"/>
              <a:cs typeface="MV Boli" pitchFamily="2" charset="0"/>
            </a:endParaRPr>
          </a:p>
        </p:txBody>
      </p:sp>
      <p:sp>
        <p:nvSpPr>
          <p:cNvPr id="27" name="ZoneTexte 26"/>
          <p:cNvSpPr txBox="1"/>
          <p:nvPr/>
        </p:nvSpPr>
        <p:spPr>
          <a:xfrm>
            <a:off x="2612681" y="2179885"/>
            <a:ext cx="665406" cy="28071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50800" dir="5400000" algn="ctr" rotWithShape="0">
              <a:schemeClr val="accent1">
                <a:lumMod val="9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fr-FR" sz="1224" dirty="0" err="1">
                <a:latin typeface="Segoe Script" pitchFamily="34" charset="0"/>
                <a:cs typeface="MV Boli" pitchFamily="2" charset="0"/>
              </a:rPr>
              <a:t>Logit</a:t>
            </a:r>
            <a:endParaRPr lang="fr-FR" sz="1224" dirty="0">
              <a:latin typeface="Segoe Script" pitchFamily="34" charset="0"/>
              <a:cs typeface="MV Boli" pitchFamily="2" charset="0"/>
            </a:endParaRPr>
          </a:p>
        </p:txBody>
      </p:sp>
      <p:sp>
        <p:nvSpPr>
          <p:cNvPr id="28" name="ZoneTexte 27"/>
          <p:cNvSpPr txBox="1"/>
          <p:nvPr/>
        </p:nvSpPr>
        <p:spPr>
          <a:xfrm rot="21363228">
            <a:off x="5406354" y="1343562"/>
            <a:ext cx="1109011" cy="28071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50800" dir="5400000" algn="ctr" rotWithShape="0">
              <a:schemeClr val="accent1">
                <a:lumMod val="9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fr-FR" sz="1224" dirty="0" err="1">
                <a:latin typeface="Segoe Script" pitchFamily="34" charset="0"/>
                <a:cs typeface="MV Boli" pitchFamily="2" charset="0"/>
              </a:rPr>
              <a:t>Multistage</a:t>
            </a:r>
            <a:endParaRPr lang="fr-FR" sz="1224" dirty="0">
              <a:latin typeface="Segoe Script" pitchFamily="34" charset="0"/>
              <a:cs typeface="MV Boli" pitchFamily="2" charset="0"/>
            </a:endParaRPr>
          </a:p>
        </p:txBody>
      </p:sp>
      <p:sp>
        <p:nvSpPr>
          <p:cNvPr id="29" name="ZoneTexte 28"/>
          <p:cNvSpPr txBox="1"/>
          <p:nvPr/>
        </p:nvSpPr>
        <p:spPr>
          <a:xfrm rot="415465">
            <a:off x="3882548" y="4001931"/>
            <a:ext cx="1275362" cy="28071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50800" dir="5400000" algn="ctr" rotWithShape="0">
              <a:schemeClr val="accent1">
                <a:lumMod val="9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fr-FR" sz="1224" dirty="0">
                <a:latin typeface="Segoe Script" pitchFamily="34" charset="0"/>
                <a:cs typeface="MV Boli" pitchFamily="2" charset="0"/>
              </a:rPr>
              <a:t>Hockey-stick</a:t>
            </a:r>
          </a:p>
        </p:txBody>
      </p:sp>
      <p:sp>
        <p:nvSpPr>
          <p:cNvPr id="30" name="ZoneTexte 29"/>
          <p:cNvSpPr txBox="1"/>
          <p:nvPr/>
        </p:nvSpPr>
        <p:spPr>
          <a:xfrm rot="21416077">
            <a:off x="3985471" y="1196295"/>
            <a:ext cx="1109873" cy="28071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50800" dir="5400000" algn="ctr" rotWithShape="0">
              <a:schemeClr val="accent1">
                <a:lumMod val="9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fr-FR" sz="1224" dirty="0" err="1">
                <a:latin typeface="Segoe Script" pitchFamily="34" charset="0"/>
                <a:cs typeface="MV Boli" pitchFamily="2" charset="0"/>
              </a:rPr>
              <a:t>Weibull</a:t>
            </a:r>
            <a:r>
              <a:rPr lang="fr-FR" sz="1224" dirty="0">
                <a:latin typeface="Segoe Script" pitchFamily="34" charset="0"/>
                <a:cs typeface="MV Boli" pitchFamily="2" charset="0"/>
              </a:rPr>
              <a:t>-1</a:t>
            </a:r>
          </a:p>
        </p:txBody>
      </p:sp>
      <p:sp>
        <p:nvSpPr>
          <p:cNvPr id="31" name="ZoneTexte 30"/>
          <p:cNvSpPr txBox="1"/>
          <p:nvPr/>
        </p:nvSpPr>
        <p:spPr>
          <a:xfrm rot="985476">
            <a:off x="5688587" y="2638854"/>
            <a:ext cx="1109011" cy="28071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50800" dir="5400000" algn="ctr" rotWithShape="0">
              <a:schemeClr val="accent1">
                <a:lumMod val="9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fr-FR" sz="1224" dirty="0" err="1">
                <a:latin typeface="Segoe Script" pitchFamily="34" charset="0"/>
                <a:cs typeface="MV Boli" pitchFamily="2" charset="0"/>
              </a:rPr>
              <a:t>Weibull</a:t>
            </a:r>
            <a:r>
              <a:rPr lang="fr-FR" sz="1224" dirty="0">
                <a:latin typeface="Segoe Script" pitchFamily="34" charset="0"/>
                <a:cs typeface="MV Boli" pitchFamily="2" charset="0"/>
              </a:rPr>
              <a:t>-2</a:t>
            </a:r>
          </a:p>
        </p:txBody>
      </p:sp>
      <p:sp>
        <p:nvSpPr>
          <p:cNvPr id="32" name="ZoneTexte 31"/>
          <p:cNvSpPr txBox="1"/>
          <p:nvPr/>
        </p:nvSpPr>
        <p:spPr>
          <a:xfrm rot="759434">
            <a:off x="6587685" y="1996579"/>
            <a:ext cx="998109" cy="46910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50800" dir="5400000" algn="ctr" rotWithShape="0">
              <a:schemeClr val="accent1">
                <a:lumMod val="9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fr-FR" sz="1224" dirty="0">
                <a:latin typeface="Segoe Script" pitchFamily="34" charset="0"/>
                <a:cs typeface="MV Boli" pitchFamily="2" charset="0"/>
              </a:rPr>
              <a:t>Puissance</a:t>
            </a:r>
          </a:p>
        </p:txBody>
      </p:sp>
      <p:sp>
        <p:nvSpPr>
          <p:cNvPr id="34" name="ZoneTexte 33"/>
          <p:cNvSpPr txBox="1"/>
          <p:nvPr/>
        </p:nvSpPr>
        <p:spPr>
          <a:xfrm rot="238579">
            <a:off x="2079150" y="2903108"/>
            <a:ext cx="1386263" cy="28071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50800" dir="5400000" algn="ctr" rotWithShape="0">
              <a:schemeClr val="accent1">
                <a:lumMod val="9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fr-FR" sz="1224" dirty="0">
                <a:latin typeface="Segoe Script" pitchFamily="34" charset="0"/>
                <a:cs typeface="MV Boli" pitchFamily="2" charset="0"/>
              </a:rPr>
              <a:t>Exponentiel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61B23A0B-FA2B-4CFE-BAAE-1BF058BFA511}"/>
              </a:ext>
            </a:extLst>
          </p:cNvPr>
          <p:cNvSpPr txBox="1"/>
          <p:nvPr/>
        </p:nvSpPr>
        <p:spPr>
          <a:xfrm rot="21175708">
            <a:off x="6457017" y="3217176"/>
            <a:ext cx="1109011" cy="28071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50800" dir="5400000" algn="ctr" rotWithShape="0">
              <a:schemeClr val="accent1">
                <a:lumMod val="9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fr-FR" sz="1224" dirty="0" err="1">
                <a:latin typeface="Segoe Script" pitchFamily="34" charset="0"/>
                <a:cs typeface="MV Boli" pitchFamily="2" charset="0"/>
              </a:rPr>
              <a:t>Splines</a:t>
            </a:r>
            <a:endParaRPr lang="fr-FR" sz="1224" dirty="0">
              <a:latin typeface="Segoe Script" pitchFamily="34" charset="0"/>
              <a:cs typeface="MV Boli" pitchFamily="2" charset="0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3C6C771F-9158-432B-93D9-6A51120D4A83}"/>
              </a:ext>
            </a:extLst>
          </p:cNvPr>
          <p:cNvSpPr txBox="1"/>
          <p:nvPr/>
        </p:nvSpPr>
        <p:spPr>
          <a:xfrm>
            <a:off x="1192175" y="4286155"/>
            <a:ext cx="1910336" cy="469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24" dirty="0"/>
              <a:t>Illustration avec BMDS, logiciel de l’US EPA</a:t>
            </a:r>
          </a:p>
        </p:txBody>
      </p:sp>
    </p:spTree>
    <p:extLst>
      <p:ext uri="{BB962C8B-B14F-4D97-AF65-F5344CB8AC3E}">
        <p14:creationId xmlns:p14="http://schemas.microsoft.com/office/powerpoint/2010/main" val="38055156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77ED79D4-D599-41F9-B75F-3F10D96B277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088" y="2170508"/>
            <a:ext cx="3037393" cy="3037393"/>
          </a:xfrm>
          <a:prstGeom prst="rect">
            <a:avLst/>
          </a:prstGeom>
        </p:spPr>
      </p:pic>
      <p:sp>
        <p:nvSpPr>
          <p:cNvPr id="93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r-FR" sz="2245" dirty="0">
                <a:latin typeface="Comic Sans MS" pitchFamily="66" charset="0"/>
              </a:rPr>
              <a:t>Les modèles</a:t>
            </a:r>
          </a:p>
        </p:txBody>
      </p:sp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947C89FD-7F37-B92F-314F-E32A156DBE57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lvl="3"/>
            <a:r>
              <a:rPr lang="fr-FR" sz="1600" dirty="0">
                <a:solidFill>
                  <a:srgbClr val="002060"/>
                </a:solidFill>
              </a:rPr>
              <a:t>Modèles pour </a:t>
            </a:r>
            <a:r>
              <a:rPr lang="fr-FR" sz="1600" b="1" dirty="0">
                <a:solidFill>
                  <a:srgbClr val="002060"/>
                </a:solidFill>
              </a:rPr>
              <a:t>variables continues</a:t>
            </a:r>
          </a:p>
          <a:p>
            <a:pPr lvl="5"/>
            <a:r>
              <a:rPr lang="fr-FR" sz="1800" dirty="0">
                <a:solidFill>
                  <a:srgbClr val="002060"/>
                </a:solidFill>
              </a:rPr>
              <a:t>Log-logistique (Hill)</a:t>
            </a:r>
          </a:p>
          <a:p>
            <a:pPr lvl="5"/>
            <a:r>
              <a:rPr lang="fr-FR" sz="1800" dirty="0">
                <a:solidFill>
                  <a:srgbClr val="002060"/>
                </a:solidFill>
              </a:rPr>
              <a:t>Weibull-1 (« exponentiel »), Weibull-2</a:t>
            </a:r>
          </a:p>
          <a:p>
            <a:pPr lvl="5"/>
            <a:r>
              <a:rPr lang="fr-FR" sz="1800" dirty="0">
                <a:solidFill>
                  <a:srgbClr val="002060"/>
                </a:solidFill>
              </a:rPr>
              <a:t>Logistique (Boltzmann)</a:t>
            </a:r>
          </a:p>
          <a:p>
            <a:pPr lvl="3"/>
            <a:r>
              <a:rPr lang="fr-FR" sz="1800" dirty="0">
                <a:solidFill>
                  <a:srgbClr val="002060"/>
                </a:solidFill>
              </a:rPr>
              <a:t>Pas de fondement biologique</a:t>
            </a:r>
          </a:p>
          <a:p>
            <a:pPr lvl="3"/>
            <a:endParaRPr lang="fr-FR" sz="700" dirty="0">
              <a:solidFill>
                <a:srgbClr val="002060"/>
              </a:solidFill>
            </a:endParaRPr>
          </a:p>
          <a:p>
            <a:pPr lvl="5"/>
            <a:endParaRPr lang="fr-FR" sz="1800" dirty="0">
              <a:solidFill>
                <a:srgbClr val="002060"/>
              </a:solidFill>
            </a:endParaRPr>
          </a:p>
          <a:p>
            <a:pPr lvl="3"/>
            <a:endParaRPr lang="fr-FR" sz="700" dirty="0">
              <a:solidFill>
                <a:srgbClr val="002060"/>
              </a:solidFill>
            </a:endParaRPr>
          </a:p>
          <a:p>
            <a:pPr lvl="3"/>
            <a:endParaRPr lang="fr-FR" sz="700" dirty="0">
              <a:solidFill>
                <a:srgbClr val="002060"/>
              </a:solidFill>
            </a:endParaRPr>
          </a:p>
          <a:p>
            <a:pPr lvl="3"/>
            <a:endParaRPr lang="fr-FR" sz="700" dirty="0">
              <a:solidFill>
                <a:srgbClr val="002060"/>
              </a:solidFill>
            </a:endParaRPr>
          </a:p>
          <a:p>
            <a:pPr lvl="3"/>
            <a:endParaRPr lang="fr-FR" sz="700" dirty="0">
              <a:solidFill>
                <a:srgbClr val="002060"/>
              </a:solidFill>
            </a:endParaRPr>
          </a:p>
          <a:p>
            <a:pPr lvl="3"/>
            <a:endParaRPr lang="fr-FR" sz="700" dirty="0">
              <a:solidFill>
                <a:srgbClr val="002060"/>
              </a:solidFill>
            </a:endParaRPr>
          </a:p>
          <a:p>
            <a:pPr lvl="5"/>
            <a:endParaRPr lang="fr-FR" sz="1800" dirty="0">
              <a:solidFill>
                <a:srgbClr val="002060"/>
              </a:solidFill>
            </a:endParaRPr>
          </a:p>
          <a:p>
            <a:pPr lvl="4">
              <a:buFont typeface="Wingdings" pitchFamily="2" charset="2"/>
              <a:buChar char="ü"/>
            </a:pPr>
            <a:endParaRPr lang="fr-FR" sz="600" dirty="0">
              <a:solidFill>
                <a:srgbClr val="002060"/>
              </a:solidFill>
            </a:endParaRPr>
          </a:p>
          <a:p>
            <a:pPr lvl="3"/>
            <a:endParaRPr lang="fr-FR" sz="700" dirty="0"/>
          </a:p>
        </p:txBody>
      </p:sp>
      <p:sp>
        <p:nvSpPr>
          <p:cNvPr id="93187" name="Rectangle 3"/>
          <p:cNvSpPr>
            <a:spLocks noGrp="1" noChangeArrowheads="1"/>
          </p:cNvSpPr>
          <p:nvPr>
            <p:ph type="body" sz="quarter" idx="13"/>
          </p:nvPr>
        </p:nvSpPr>
        <p:spPr/>
        <p:txBody>
          <a:bodyPr/>
          <a:lstStyle/>
          <a:p>
            <a:pPr lvl="1">
              <a:buFont typeface="Wingdings" pitchFamily="2" charset="2"/>
              <a:buChar char="ü"/>
            </a:pPr>
            <a:endParaRPr lang="fr-FR" dirty="0">
              <a:solidFill>
                <a:srgbClr val="002060"/>
              </a:solidFill>
            </a:endParaRP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D863E4F-44A7-C353-FCE2-D2D69F03760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19" name="Image 18" descr="weight_scale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021207" y="1301426"/>
            <a:ext cx="685762" cy="701828"/>
          </a:xfrm>
          <a:prstGeom prst="rect">
            <a:avLst/>
          </a:prstGeom>
        </p:spPr>
      </p:pic>
      <p:pic>
        <p:nvPicPr>
          <p:cNvPr id="20" name="Image 19" descr="ruler-hi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228184" y="1555496"/>
            <a:ext cx="1649466" cy="407960"/>
          </a:xfrm>
          <a:prstGeom prst="rect">
            <a:avLst/>
          </a:prstGeom>
        </p:spPr>
      </p:pic>
      <p:sp>
        <p:nvSpPr>
          <p:cNvPr id="12" name="Accolade ouvrante 11"/>
          <p:cNvSpPr/>
          <p:nvPr/>
        </p:nvSpPr>
        <p:spPr bwMode="auto">
          <a:xfrm>
            <a:off x="2051720" y="2251816"/>
            <a:ext cx="195932" cy="832711"/>
          </a:xfrm>
          <a:prstGeom prst="leftBrace">
            <a:avLst>
              <a:gd name="adj1" fmla="val 52238"/>
              <a:gd name="adj2" fmla="val 50000"/>
            </a:avLst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2201" tIns="31101" rIns="62201" bIns="31101" numCol="1" rtlCol="0" anchor="t" anchorCtr="0" compatLnSpc="1">
            <a:prstTxWarp prst="textNoShape">
              <a:avLst/>
            </a:prstTxWarp>
          </a:bodyPr>
          <a:lstStyle/>
          <a:p>
            <a:pPr defTabSz="621975" eaLnBrk="0" fontAlgn="base" hangingPunct="0">
              <a:spcBef>
                <a:spcPct val="0"/>
              </a:spcBef>
              <a:spcAft>
                <a:spcPct val="0"/>
              </a:spcAft>
            </a:pPr>
            <a:endParaRPr lang="fr-FR" sz="816">
              <a:latin typeface="Lucida Sans Unicode" pitchFamily="34" charset="0"/>
            </a:endParaRPr>
          </a:p>
        </p:txBody>
      </p:sp>
      <p:sp>
        <p:nvSpPr>
          <p:cNvPr id="13" name="ZoneTexte 12"/>
          <p:cNvSpPr txBox="1"/>
          <p:nvPr/>
        </p:nvSpPr>
        <p:spPr>
          <a:xfrm>
            <a:off x="467544" y="2330106"/>
            <a:ext cx="1152128" cy="274000"/>
          </a:xfrm>
          <a:prstGeom prst="rect">
            <a:avLst/>
          </a:prstGeom>
          <a:solidFill>
            <a:srgbClr val="FFFF95"/>
          </a:solidFill>
          <a:ln>
            <a:solidFill>
              <a:srgbClr val="FFC000"/>
            </a:solidFill>
          </a:ln>
        </p:spPr>
        <p:txBody>
          <a:bodyPr wrap="square" lIns="64086" tIns="32043" rIns="64086" bIns="32043" rtlCol="0">
            <a:spAutoFit/>
          </a:bodyPr>
          <a:lstStyle/>
          <a:p>
            <a:r>
              <a:rPr lang="fr-FR" sz="1360" dirty="0">
                <a:solidFill>
                  <a:srgbClr val="002060"/>
                </a:solidFill>
              </a:rPr>
              <a:t>Sigmoïdes</a:t>
            </a:r>
            <a:endParaRPr lang="fr-FR" sz="1360" dirty="0"/>
          </a:p>
        </p:txBody>
      </p:sp>
    </p:spTree>
    <p:extLst>
      <p:ext uri="{BB962C8B-B14F-4D97-AF65-F5344CB8AC3E}">
        <p14:creationId xmlns:p14="http://schemas.microsoft.com/office/powerpoint/2010/main" val="40768324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77ED79D4-D599-41F9-B75F-3F10D96B277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9574" y="1506125"/>
            <a:ext cx="1954425" cy="1954425"/>
          </a:xfrm>
          <a:prstGeom prst="rect">
            <a:avLst/>
          </a:prstGeom>
        </p:spPr>
      </p:pic>
      <p:sp>
        <p:nvSpPr>
          <p:cNvPr id="93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r-FR" sz="2245" dirty="0">
                <a:latin typeface="Comic Sans MS" pitchFamily="66" charset="0"/>
              </a:rPr>
              <a:t>Les modèles</a:t>
            </a:r>
          </a:p>
        </p:txBody>
      </p:sp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947C89FD-7F37-B92F-314F-E32A156DBE57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lvl="3"/>
            <a:r>
              <a:rPr lang="fr-FR" sz="1600" dirty="0">
                <a:solidFill>
                  <a:srgbClr val="002060"/>
                </a:solidFill>
              </a:rPr>
              <a:t>Modèles pour </a:t>
            </a:r>
            <a:r>
              <a:rPr lang="fr-FR" sz="1600" b="1" dirty="0">
                <a:solidFill>
                  <a:srgbClr val="002060"/>
                </a:solidFill>
              </a:rPr>
              <a:t>variables continues</a:t>
            </a:r>
          </a:p>
          <a:p>
            <a:pPr lvl="5"/>
            <a:r>
              <a:rPr lang="fr-FR" sz="1800" dirty="0">
                <a:solidFill>
                  <a:srgbClr val="002060"/>
                </a:solidFill>
              </a:rPr>
              <a:t>Log-logistique (Hill)</a:t>
            </a:r>
          </a:p>
          <a:p>
            <a:pPr lvl="5"/>
            <a:r>
              <a:rPr lang="fr-FR" sz="1800" dirty="0">
                <a:solidFill>
                  <a:srgbClr val="002060"/>
                </a:solidFill>
              </a:rPr>
              <a:t>Weibull-1 (« exponentiel »), Weibull-2</a:t>
            </a:r>
          </a:p>
          <a:p>
            <a:pPr lvl="5"/>
            <a:r>
              <a:rPr lang="fr-FR" sz="1800" dirty="0">
                <a:solidFill>
                  <a:srgbClr val="002060"/>
                </a:solidFill>
              </a:rPr>
              <a:t>Logistique (Boltzmann)</a:t>
            </a:r>
          </a:p>
          <a:p>
            <a:pPr lvl="3"/>
            <a:r>
              <a:rPr lang="fr-FR" sz="1800" dirty="0">
                <a:solidFill>
                  <a:srgbClr val="002060"/>
                </a:solidFill>
              </a:rPr>
              <a:t>Pas de fondement biologique</a:t>
            </a:r>
          </a:p>
          <a:p>
            <a:pPr lvl="2">
              <a:buFont typeface="Arial" pitchFamily="34" charset="0"/>
              <a:buChar char="•"/>
            </a:pPr>
            <a:r>
              <a:rPr lang="fr-FR" sz="2000" dirty="0">
                <a:solidFill>
                  <a:srgbClr val="8195C1"/>
                </a:solidFill>
              </a:rPr>
              <a:t>Puissance</a:t>
            </a:r>
            <a:endParaRPr lang="fr-FR" sz="2000" dirty="0">
              <a:solidFill>
                <a:srgbClr val="002060"/>
              </a:solidFill>
            </a:endParaRPr>
          </a:p>
          <a:p>
            <a:pPr lvl="2">
              <a:buFont typeface="Arial" pitchFamily="34" charset="0"/>
              <a:buChar char="•"/>
            </a:pPr>
            <a:r>
              <a:rPr lang="fr-FR" sz="2000" dirty="0">
                <a:solidFill>
                  <a:srgbClr val="8195C1"/>
                </a:solidFill>
              </a:rPr>
              <a:t>Hockey-stick</a:t>
            </a:r>
          </a:p>
          <a:p>
            <a:pPr lvl="2">
              <a:buFont typeface="Arial" pitchFamily="34" charset="0"/>
              <a:buChar char="•"/>
            </a:pPr>
            <a:r>
              <a:rPr lang="fr-FR" sz="2000" dirty="0" err="1">
                <a:solidFill>
                  <a:srgbClr val="8195C1"/>
                </a:solidFill>
              </a:rPr>
              <a:t>Hormèse</a:t>
            </a:r>
            <a:r>
              <a:rPr lang="fr-FR" sz="2000" dirty="0">
                <a:solidFill>
                  <a:srgbClr val="8195C1"/>
                </a:solidFill>
              </a:rPr>
              <a:t> (Brain-Cousens)</a:t>
            </a:r>
          </a:p>
          <a:p>
            <a:pPr lvl="3"/>
            <a:endParaRPr lang="fr-FR" sz="1800" dirty="0">
              <a:solidFill>
                <a:srgbClr val="002060"/>
              </a:solidFill>
            </a:endParaRPr>
          </a:p>
          <a:p>
            <a:pPr lvl="3"/>
            <a:endParaRPr lang="fr-FR" sz="700" dirty="0">
              <a:solidFill>
                <a:srgbClr val="002060"/>
              </a:solidFill>
            </a:endParaRPr>
          </a:p>
          <a:p>
            <a:pPr lvl="5"/>
            <a:endParaRPr lang="fr-FR" sz="1800" dirty="0">
              <a:solidFill>
                <a:srgbClr val="002060"/>
              </a:solidFill>
            </a:endParaRPr>
          </a:p>
          <a:p>
            <a:pPr lvl="3"/>
            <a:endParaRPr lang="fr-FR" sz="700" dirty="0">
              <a:solidFill>
                <a:srgbClr val="002060"/>
              </a:solidFill>
            </a:endParaRPr>
          </a:p>
          <a:p>
            <a:pPr lvl="3"/>
            <a:endParaRPr lang="fr-FR" sz="700" dirty="0">
              <a:solidFill>
                <a:srgbClr val="002060"/>
              </a:solidFill>
            </a:endParaRPr>
          </a:p>
          <a:p>
            <a:pPr lvl="3"/>
            <a:endParaRPr lang="fr-FR" sz="700" dirty="0">
              <a:solidFill>
                <a:srgbClr val="002060"/>
              </a:solidFill>
            </a:endParaRPr>
          </a:p>
          <a:p>
            <a:pPr lvl="3"/>
            <a:endParaRPr lang="fr-FR" sz="700" dirty="0">
              <a:solidFill>
                <a:srgbClr val="002060"/>
              </a:solidFill>
            </a:endParaRPr>
          </a:p>
          <a:p>
            <a:pPr lvl="3"/>
            <a:endParaRPr lang="fr-FR" sz="700" dirty="0">
              <a:solidFill>
                <a:srgbClr val="002060"/>
              </a:solidFill>
            </a:endParaRPr>
          </a:p>
          <a:p>
            <a:pPr lvl="5"/>
            <a:endParaRPr lang="fr-FR" sz="1800" dirty="0">
              <a:solidFill>
                <a:srgbClr val="002060"/>
              </a:solidFill>
            </a:endParaRPr>
          </a:p>
          <a:p>
            <a:pPr lvl="4">
              <a:buFont typeface="Wingdings" pitchFamily="2" charset="2"/>
              <a:buChar char="ü"/>
            </a:pPr>
            <a:endParaRPr lang="fr-FR" sz="600" dirty="0">
              <a:solidFill>
                <a:srgbClr val="002060"/>
              </a:solidFill>
            </a:endParaRPr>
          </a:p>
          <a:p>
            <a:pPr lvl="3"/>
            <a:endParaRPr lang="fr-FR" sz="700" dirty="0"/>
          </a:p>
        </p:txBody>
      </p:sp>
      <p:sp>
        <p:nvSpPr>
          <p:cNvPr id="93187" name="Rectangle 3"/>
          <p:cNvSpPr>
            <a:spLocks noGrp="1" noChangeArrowheads="1"/>
          </p:cNvSpPr>
          <p:nvPr>
            <p:ph type="body" sz="quarter" idx="13"/>
          </p:nvPr>
        </p:nvSpPr>
        <p:spPr/>
        <p:txBody>
          <a:bodyPr/>
          <a:lstStyle/>
          <a:p>
            <a:pPr lvl="1">
              <a:buFont typeface="Wingdings" pitchFamily="2" charset="2"/>
              <a:buChar char="ü"/>
            </a:pPr>
            <a:endParaRPr lang="fr-FR" dirty="0">
              <a:solidFill>
                <a:srgbClr val="002060"/>
              </a:solidFill>
            </a:endParaRP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D863E4F-44A7-C353-FCE2-D2D69F03760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19" name="Image 18" descr="weight_scale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021207" y="1301426"/>
            <a:ext cx="685762" cy="701828"/>
          </a:xfrm>
          <a:prstGeom prst="rect">
            <a:avLst/>
          </a:prstGeom>
        </p:spPr>
      </p:pic>
      <p:pic>
        <p:nvPicPr>
          <p:cNvPr id="20" name="Image 19" descr="ruler-hi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228184" y="1555496"/>
            <a:ext cx="1649466" cy="407960"/>
          </a:xfrm>
          <a:prstGeom prst="rect">
            <a:avLst/>
          </a:prstGeom>
        </p:spPr>
      </p:pic>
      <p:sp>
        <p:nvSpPr>
          <p:cNvPr id="12" name="Accolade ouvrante 11"/>
          <p:cNvSpPr/>
          <p:nvPr/>
        </p:nvSpPr>
        <p:spPr bwMode="auto">
          <a:xfrm>
            <a:off x="2051720" y="2251816"/>
            <a:ext cx="195932" cy="832711"/>
          </a:xfrm>
          <a:prstGeom prst="leftBrace">
            <a:avLst>
              <a:gd name="adj1" fmla="val 52238"/>
              <a:gd name="adj2" fmla="val 50000"/>
            </a:avLst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2201" tIns="31101" rIns="62201" bIns="31101" numCol="1" rtlCol="0" anchor="t" anchorCtr="0" compatLnSpc="1">
            <a:prstTxWarp prst="textNoShape">
              <a:avLst/>
            </a:prstTxWarp>
          </a:bodyPr>
          <a:lstStyle/>
          <a:p>
            <a:pPr defTabSz="621975" eaLnBrk="0" fontAlgn="base" hangingPunct="0">
              <a:spcBef>
                <a:spcPct val="0"/>
              </a:spcBef>
              <a:spcAft>
                <a:spcPct val="0"/>
              </a:spcAft>
            </a:pPr>
            <a:endParaRPr lang="fr-FR" sz="816">
              <a:latin typeface="Lucida Sans Unicode" pitchFamily="34" charset="0"/>
            </a:endParaRPr>
          </a:p>
        </p:txBody>
      </p:sp>
      <p:sp>
        <p:nvSpPr>
          <p:cNvPr id="13" name="ZoneTexte 12"/>
          <p:cNvSpPr txBox="1"/>
          <p:nvPr/>
        </p:nvSpPr>
        <p:spPr>
          <a:xfrm>
            <a:off x="467544" y="2330106"/>
            <a:ext cx="1152128" cy="274000"/>
          </a:xfrm>
          <a:prstGeom prst="rect">
            <a:avLst/>
          </a:prstGeom>
          <a:solidFill>
            <a:srgbClr val="FFFF95"/>
          </a:solidFill>
          <a:ln>
            <a:solidFill>
              <a:srgbClr val="FFC000"/>
            </a:solidFill>
          </a:ln>
        </p:spPr>
        <p:txBody>
          <a:bodyPr wrap="square" lIns="64086" tIns="32043" rIns="64086" bIns="32043" rtlCol="0">
            <a:spAutoFit/>
          </a:bodyPr>
          <a:lstStyle/>
          <a:p>
            <a:r>
              <a:rPr lang="fr-FR" sz="1360" dirty="0">
                <a:solidFill>
                  <a:srgbClr val="002060"/>
                </a:solidFill>
              </a:rPr>
              <a:t>Sigmoïdes</a:t>
            </a:r>
            <a:endParaRPr lang="fr-FR" sz="1360" dirty="0"/>
          </a:p>
        </p:txBody>
      </p:sp>
      <p:pic>
        <p:nvPicPr>
          <p:cNvPr id="10" name="Image 9" descr="hockey_stick_model.jpg">
            <a:extLst>
              <a:ext uri="{FF2B5EF4-FFF2-40B4-BE49-F238E27FC236}">
                <a16:creationId xmlns:a16="http://schemas.microsoft.com/office/drawing/2014/main" id="{7766BDE8-9160-A385-57BA-3AB6D56285CF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699912" y="3368517"/>
            <a:ext cx="1412731" cy="1412731"/>
          </a:xfrm>
          <a:prstGeom prst="rect">
            <a:avLst/>
          </a:prstGeom>
        </p:spPr>
      </p:pic>
      <p:pic>
        <p:nvPicPr>
          <p:cNvPr id="11" name="Image 10" descr="power_model.jpg">
            <a:extLst>
              <a:ext uri="{FF2B5EF4-FFF2-40B4-BE49-F238E27FC236}">
                <a16:creationId xmlns:a16="http://schemas.microsoft.com/office/drawing/2014/main" id="{1B221DA3-801F-5867-1F76-BAEE0A9E68B8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rcRect t="14963"/>
          <a:stretch>
            <a:fillRect/>
          </a:stretch>
        </p:blipFill>
        <p:spPr>
          <a:xfrm>
            <a:off x="3961808" y="3458261"/>
            <a:ext cx="1801139" cy="1531629"/>
          </a:xfrm>
          <a:prstGeom prst="rect">
            <a:avLst/>
          </a:prstGeom>
        </p:spPr>
      </p:pic>
      <p:pic>
        <p:nvPicPr>
          <p:cNvPr id="14" name="Image 13" descr="BC_hormesis_model.jpg">
            <a:extLst>
              <a:ext uri="{FF2B5EF4-FFF2-40B4-BE49-F238E27FC236}">
                <a16:creationId xmlns:a16="http://schemas.microsoft.com/office/drawing/2014/main" id="{11D35E2C-5B3A-A29E-C978-2AD3607CEC05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rcRect t="14963"/>
          <a:stretch>
            <a:fillRect/>
          </a:stretch>
        </p:blipFill>
        <p:spPr>
          <a:xfrm>
            <a:off x="7198087" y="3458261"/>
            <a:ext cx="1765912" cy="1501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7053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r-FR" sz="2245" dirty="0">
                <a:latin typeface="Comic Sans MS" pitchFamily="66" charset="0"/>
              </a:rPr>
              <a:t>Le modèle de Hill</a:t>
            </a:r>
          </a:p>
        </p:txBody>
      </p:sp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E1F39CE9-9D8F-E904-D7ED-FD04212BD0DC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3187" name="Rectangle 3"/>
          <p:cNvSpPr>
            <a:spLocks noGrp="1" noChangeArrowheads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Arial" pitchFamily="34" charset="0"/>
              <a:buChar char="•"/>
            </a:pPr>
            <a:r>
              <a:rPr lang="fr-FR" dirty="0">
                <a:solidFill>
                  <a:srgbClr val="002060"/>
                </a:solidFill>
              </a:rPr>
              <a:t>Peu réaliste, il a été oublié puis est devenu très populaire en raison de sa simplicité</a:t>
            </a:r>
          </a:p>
          <a:p>
            <a:pPr>
              <a:buFont typeface="Arial" pitchFamily="34" charset="0"/>
              <a:buChar char="•"/>
            </a:pPr>
            <a:endParaRPr lang="fr-FR" dirty="0">
              <a:solidFill>
                <a:srgbClr val="002060"/>
              </a:solidFill>
            </a:endParaRPr>
          </a:p>
          <a:p>
            <a:pPr>
              <a:buFont typeface="Arial" pitchFamily="34" charset="0"/>
              <a:buChar char="•"/>
            </a:pPr>
            <a:endParaRPr lang="fr-FR" dirty="0">
              <a:solidFill>
                <a:srgbClr val="002060"/>
              </a:solidFill>
            </a:endParaRPr>
          </a:p>
          <a:p>
            <a:pPr>
              <a:buFont typeface="Arial" pitchFamily="34" charset="0"/>
              <a:buChar char="•"/>
            </a:pPr>
            <a:endParaRPr lang="fr-FR" dirty="0">
              <a:solidFill>
                <a:srgbClr val="002060"/>
              </a:solidFill>
            </a:endParaRPr>
          </a:p>
          <a:p>
            <a:pPr lvl="2">
              <a:buFont typeface="Arial" pitchFamily="34" charset="0"/>
              <a:buChar char="•"/>
            </a:pPr>
            <a:endParaRPr lang="fr-FR" dirty="0">
              <a:solidFill>
                <a:srgbClr val="002060"/>
              </a:solidFill>
            </a:endParaRPr>
          </a:p>
          <a:p>
            <a:pPr lvl="1">
              <a:buFont typeface="Wingdings" pitchFamily="2" charset="2"/>
              <a:buChar char="ü"/>
            </a:pPr>
            <a:endParaRPr lang="fr-FR" dirty="0">
              <a:solidFill>
                <a:srgbClr val="002060"/>
              </a:solidFill>
            </a:endParaRP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27C7A5B-C561-065A-9D69-B6E304D97C7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fr-FR"/>
          </a:p>
        </p:txBody>
      </p:sp>
      <p:graphicFrame>
        <p:nvGraphicFramePr>
          <p:cNvPr id="16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69239854"/>
              </p:ext>
            </p:extLst>
          </p:nvPr>
        </p:nvGraphicFramePr>
        <p:xfrm>
          <a:off x="2195736" y="1561475"/>
          <a:ext cx="3703237" cy="7461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Équation" r:id="rId3" imgW="2133360" imgH="419040" progId="Equation.3">
                  <p:embed/>
                </p:oleObj>
              </mc:Choice>
              <mc:Fallback>
                <p:oleObj name="Équation" r:id="rId3" imgW="2133360" imgH="419040" progId="Equation.3">
                  <p:embed/>
                  <p:pic>
                    <p:nvPicPr>
                      <p:cNvPr id="16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95736" y="1561475"/>
                        <a:ext cx="3703237" cy="74610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Imag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736" y="2614322"/>
            <a:ext cx="2460194" cy="2050161"/>
          </a:xfrm>
          <a:prstGeom prst="rect">
            <a:avLst/>
          </a:prstGeom>
        </p:spPr>
      </p:pic>
      <p:cxnSp>
        <p:nvCxnSpPr>
          <p:cNvPr id="8" name="Connecteur droit avec flèche 7"/>
          <p:cNvCxnSpPr/>
          <p:nvPr/>
        </p:nvCxnSpPr>
        <p:spPr bwMode="auto">
          <a:xfrm flipH="1">
            <a:off x="3017758" y="2206370"/>
            <a:ext cx="587796" cy="1719576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cxnSp>
        <p:nvCxnSpPr>
          <p:cNvPr id="22" name="Connecteur droit avec flèche 21"/>
          <p:cNvCxnSpPr/>
          <p:nvPr/>
        </p:nvCxnSpPr>
        <p:spPr bwMode="auto">
          <a:xfrm flipH="1">
            <a:off x="3173153" y="1867574"/>
            <a:ext cx="1031210" cy="1148269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cxnSp>
        <p:nvCxnSpPr>
          <p:cNvPr id="25" name="Connecteur droit avec flèche 24"/>
          <p:cNvCxnSpPr/>
          <p:nvPr/>
        </p:nvCxnSpPr>
        <p:spPr bwMode="auto">
          <a:xfrm flipH="1">
            <a:off x="3940998" y="2348871"/>
            <a:ext cx="681566" cy="1774917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</p:spTree>
    <p:extLst>
      <p:ext uri="{BB962C8B-B14F-4D97-AF65-F5344CB8AC3E}">
        <p14:creationId xmlns:p14="http://schemas.microsoft.com/office/powerpoint/2010/main" val="26774576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r-FR" sz="2245" dirty="0">
                <a:latin typeface="Comic Sans MS" pitchFamily="66" charset="0"/>
              </a:rPr>
              <a:t>Les modèles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2ACBBAC-8573-3CFF-AF46-DBEFA304E00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59998" y="1563638"/>
            <a:ext cx="8424000" cy="2846362"/>
          </a:xfrm>
        </p:spPr>
        <p:txBody>
          <a:bodyPr/>
          <a:lstStyle/>
          <a:p>
            <a:pPr>
              <a:buFont typeface="Arial" pitchFamily="34" charset="0"/>
              <a:buChar char="•"/>
            </a:pPr>
            <a:r>
              <a:rPr lang="fr-FR" sz="1600" dirty="0">
                <a:solidFill>
                  <a:srgbClr val="002060"/>
                </a:solidFill>
              </a:rPr>
              <a:t>Modèles pour variables dichotomiques (N fois 0 ou 1)</a:t>
            </a:r>
          </a:p>
          <a:p>
            <a:pPr>
              <a:buFont typeface="Arial" pitchFamily="34" charset="0"/>
              <a:buChar char="•"/>
            </a:pPr>
            <a:r>
              <a:rPr lang="fr-FR" sz="1600" b="1" dirty="0">
                <a:solidFill>
                  <a:srgbClr val="002060"/>
                </a:solidFill>
              </a:rPr>
              <a:t>Effets à seuil</a:t>
            </a:r>
          </a:p>
          <a:p>
            <a:pPr lvl="2">
              <a:buFont typeface="Arial" pitchFamily="34" charset="0"/>
              <a:buChar char="•"/>
            </a:pPr>
            <a:r>
              <a:rPr lang="fr-FR" sz="1100" dirty="0">
                <a:solidFill>
                  <a:srgbClr val="002060"/>
                </a:solidFill>
              </a:rPr>
              <a:t>Idée sous-jacente : le seuil de tolérance dans la population suite une loi log-normale</a:t>
            </a:r>
          </a:p>
          <a:p>
            <a:pPr lvl="2">
              <a:buFont typeface="Arial" pitchFamily="34" charset="0"/>
              <a:buChar char="•"/>
            </a:pPr>
            <a:r>
              <a:rPr lang="fr-FR" sz="1100" dirty="0" err="1">
                <a:solidFill>
                  <a:srgbClr val="002060"/>
                </a:solidFill>
              </a:rPr>
              <a:t>Probit</a:t>
            </a:r>
            <a:r>
              <a:rPr lang="fr-FR" sz="1100" dirty="0">
                <a:solidFill>
                  <a:srgbClr val="002060"/>
                </a:solidFill>
              </a:rPr>
              <a:t> = log-normal</a:t>
            </a:r>
          </a:p>
          <a:p>
            <a:pPr>
              <a:buFont typeface="Arial" pitchFamily="34" charset="0"/>
              <a:buChar char="•"/>
            </a:pPr>
            <a:endParaRPr lang="fr-FR" sz="1600" dirty="0">
              <a:solidFill>
                <a:srgbClr val="002060"/>
              </a:solidFill>
            </a:endParaRPr>
          </a:p>
          <a:p>
            <a:pPr>
              <a:buFont typeface="Arial" pitchFamily="34" charset="0"/>
              <a:buChar char="•"/>
            </a:pPr>
            <a:endParaRPr lang="fr-FR" sz="1600" dirty="0">
              <a:solidFill>
                <a:srgbClr val="002060"/>
              </a:solidFill>
            </a:endParaRPr>
          </a:p>
          <a:p>
            <a:pPr>
              <a:buFont typeface="Arial" pitchFamily="34" charset="0"/>
              <a:buChar char="•"/>
            </a:pPr>
            <a:endParaRPr lang="fr-FR" sz="1600" dirty="0">
              <a:solidFill>
                <a:srgbClr val="002060"/>
              </a:solidFill>
            </a:endParaRPr>
          </a:p>
          <a:p>
            <a:pPr>
              <a:buFont typeface="Arial" pitchFamily="34" charset="0"/>
              <a:buChar char="•"/>
            </a:pPr>
            <a:endParaRPr lang="fr-FR" sz="1600" dirty="0">
              <a:solidFill>
                <a:srgbClr val="002060"/>
              </a:solidFill>
            </a:endParaRPr>
          </a:p>
          <a:p>
            <a:pPr lvl="2">
              <a:buFont typeface="Arial" pitchFamily="34" charset="0"/>
              <a:buChar char="•"/>
            </a:pPr>
            <a:endParaRPr lang="fr-FR" sz="1100" dirty="0">
              <a:solidFill>
                <a:srgbClr val="002060"/>
              </a:solidFill>
            </a:endParaRPr>
          </a:p>
          <a:p>
            <a:pPr lvl="1">
              <a:buFont typeface="Wingdings" pitchFamily="2" charset="2"/>
              <a:buChar char="ü"/>
            </a:pPr>
            <a:endParaRPr lang="fr-FR" sz="1200" dirty="0">
              <a:solidFill>
                <a:srgbClr val="002060"/>
              </a:solidFill>
            </a:endParaRPr>
          </a:p>
          <a:p>
            <a:endParaRPr lang="fr-FR" sz="1600" dirty="0"/>
          </a:p>
        </p:txBody>
      </p:sp>
      <p:sp>
        <p:nvSpPr>
          <p:cNvPr id="93187" name="Rectangle 3"/>
          <p:cNvSpPr>
            <a:spLocks noGrp="1" noChangeArrowheads="1"/>
          </p:cNvSpPr>
          <p:nvPr>
            <p:ph type="body" sz="quarter" idx="13"/>
          </p:nvPr>
        </p:nvSpPr>
        <p:spPr/>
        <p:txBody>
          <a:bodyPr/>
          <a:lstStyle/>
          <a:p>
            <a:pPr lvl="1">
              <a:buFont typeface="Wingdings" pitchFamily="2" charset="2"/>
              <a:buChar char="ü"/>
            </a:pPr>
            <a:endParaRPr lang="fr-FR" dirty="0">
              <a:solidFill>
                <a:srgbClr val="002060"/>
              </a:solidFill>
            </a:endParaRP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15BD1B9A-0283-4249-70F1-5C938E71F04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fr-FR"/>
          </a:p>
        </p:txBody>
      </p:sp>
      <p:grpSp>
        <p:nvGrpSpPr>
          <p:cNvPr id="2" name="Groupe 15"/>
          <p:cNvGrpSpPr/>
          <p:nvPr/>
        </p:nvGrpSpPr>
        <p:grpSpPr>
          <a:xfrm>
            <a:off x="6266772" y="1322743"/>
            <a:ext cx="1175591" cy="489830"/>
            <a:chOff x="2898428" y="6228903"/>
            <a:chExt cx="2223112" cy="1094016"/>
          </a:xfrm>
        </p:grpSpPr>
        <p:pic>
          <p:nvPicPr>
            <p:cNvPr id="17" name="Image 16" descr="dead-mouse2.jp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50556" y="6228903"/>
              <a:ext cx="1070984" cy="1094016"/>
            </a:xfrm>
            <a:prstGeom prst="rect">
              <a:avLst/>
            </a:prstGeom>
          </p:spPr>
        </p:pic>
        <p:pic>
          <p:nvPicPr>
            <p:cNvPr id="18" name="Image 17" descr="happy_rat.jp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898428" y="6300911"/>
              <a:ext cx="1080120" cy="952789"/>
            </a:xfrm>
            <a:prstGeom prst="rect">
              <a:avLst/>
            </a:prstGeom>
          </p:spPr>
        </p:pic>
        <p:cxnSp>
          <p:nvCxnSpPr>
            <p:cNvPr id="24" name="Connecteur droit 23"/>
            <p:cNvCxnSpPr/>
            <p:nvPr/>
          </p:nvCxnSpPr>
          <p:spPr bwMode="auto">
            <a:xfrm flipH="1">
              <a:off x="3834532" y="6228903"/>
              <a:ext cx="576064" cy="1080120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934942" y="29907"/>
            <a:ext cx="125681" cy="2511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62201" tIns="31101" rIns="62201" bIns="31101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 sz="1224"/>
          </a:p>
        </p:txBody>
      </p:sp>
      <p:pic>
        <p:nvPicPr>
          <p:cNvPr id="2049" name="Picture 1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482760" y="1922755"/>
            <a:ext cx="2530077" cy="293898"/>
          </a:xfrm>
          <a:prstGeom prst="rect">
            <a:avLst/>
          </a:prstGeom>
          <a:noFill/>
        </p:spPr>
      </p:pic>
      <p:grpSp>
        <p:nvGrpSpPr>
          <p:cNvPr id="9" name="Groupe 8"/>
          <p:cNvGrpSpPr/>
          <p:nvPr/>
        </p:nvGrpSpPr>
        <p:grpSpPr>
          <a:xfrm>
            <a:off x="3347425" y="2571750"/>
            <a:ext cx="2919347" cy="1828823"/>
            <a:chOff x="4128635" y="5059519"/>
            <a:chExt cx="3921427" cy="2446768"/>
          </a:xfrm>
        </p:grpSpPr>
        <p:pic>
          <p:nvPicPr>
            <p:cNvPr id="4" name="Image 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28635" y="5059519"/>
              <a:ext cx="2446768" cy="2446768"/>
            </a:xfrm>
            <a:prstGeom prst="rect">
              <a:avLst/>
            </a:prstGeom>
          </p:spPr>
        </p:pic>
        <p:sp>
          <p:nvSpPr>
            <p:cNvPr id="29" name="Ellipse 28"/>
            <p:cNvSpPr/>
            <p:nvPr/>
          </p:nvSpPr>
          <p:spPr bwMode="auto">
            <a:xfrm>
              <a:off x="5652904" y="5158997"/>
              <a:ext cx="936104" cy="360040"/>
            </a:xfrm>
            <a:prstGeom prst="ellipse">
              <a:avLst/>
            </a:prstGeom>
            <a:noFill/>
            <a:ln w="254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2201" tIns="31101" rIns="62201" bIns="31101" numCol="1" rtlCol="0" anchor="t" anchorCtr="0" compatLnSpc="1">
              <a:prstTxWarp prst="textNoShape">
                <a:avLst/>
              </a:prstTxWarp>
            </a:bodyPr>
            <a:lstStyle/>
            <a:p>
              <a:pPr defTabSz="621975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fr-FR" sz="816">
                <a:latin typeface="Lucida Sans Unicode" pitchFamily="34" charset="0"/>
              </a:endParaRPr>
            </a:p>
          </p:txBody>
        </p:sp>
        <p:sp>
          <p:nvSpPr>
            <p:cNvPr id="30" name="Ellipse 29"/>
            <p:cNvSpPr/>
            <p:nvPr/>
          </p:nvSpPr>
          <p:spPr bwMode="auto">
            <a:xfrm>
              <a:off x="4272863" y="6885654"/>
              <a:ext cx="2448272" cy="360040"/>
            </a:xfrm>
            <a:prstGeom prst="ellipse">
              <a:avLst/>
            </a:prstGeom>
            <a:noFill/>
            <a:ln w="254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2201" tIns="31101" rIns="62201" bIns="31101" numCol="1" rtlCol="0" anchor="t" anchorCtr="0" compatLnSpc="1">
              <a:prstTxWarp prst="textNoShape">
                <a:avLst/>
              </a:prstTxWarp>
            </a:bodyPr>
            <a:lstStyle/>
            <a:p>
              <a:pPr defTabSz="621975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fr-FR" sz="816">
                <a:latin typeface="Lucida Sans Unicode" pitchFamily="34" charset="0"/>
              </a:endParaRPr>
            </a:p>
          </p:txBody>
        </p:sp>
        <p:sp>
          <p:nvSpPr>
            <p:cNvPr id="31" name="ZoneTexte 30"/>
            <p:cNvSpPr txBox="1"/>
            <p:nvPr/>
          </p:nvSpPr>
          <p:spPr>
            <a:xfrm>
              <a:off x="6735809" y="7065674"/>
              <a:ext cx="1314253" cy="3475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088" b="1" dirty="0">
                  <a:solidFill>
                    <a:srgbClr val="FF0000"/>
                  </a:solidFill>
                </a:rPr>
                <a:t>Echelle log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68774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r-FR" sz="2245" dirty="0">
                <a:latin typeface="Comic Sans MS" pitchFamily="66" charset="0"/>
              </a:rPr>
              <a:t>Les modèles – effets sans seuils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0719D8C-A2DF-9ABE-6278-F6D4598278AD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59998" y="1682951"/>
            <a:ext cx="8424000" cy="2727049"/>
          </a:xfrm>
        </p:spPr>
        <p:txBody>
          <a:bodyPr/>
          <a:lstStyle/>
          <a:p>
            <a:pPr>
              <a:buFont typeface="Arial" pitchFamily="34" charset="0"/>
              <a:buChar char="•"/>
            </a:pPr>
            <a:r>
              <a:rPr lang="fr-FR" sz="1400" dirty="0">
                <a:solidFill>
                  <a:srgbClr val="002060"/>
                </a:solidFill>
              </a:rPr>
              <a:t>Cas des CMR, des cancérogènes génotoxiques.</a:t>
            </a:r>
          </a:p>
          <a:p>
            <a:pPr lvl="2">
              <a:buFont typeface="Arial" pitchFamily="34" charset="0"/>
              <a:buChar char="•"/>
            </a:pPr>
            <a:r>
              <a:rPr lang="fr-FR" sz="1050" dirty="0" err="1">
                <a:solidFill>
                  <a:srgbClr val="002060"/>
                </a:solidFill>
              </a:rPr>
              <a:t>Multistage</a:t>
            </a:r>
            <a:r>
              <a:rPr lang="fr-FR" sz="1050" dirty="0">
                <a:solidFill>
                  <a:srgbClr val="002060"/>
                </a:solidFill>
              </a:rPr>
              <a:t> : Développé à partir d’hypothèses sur le mécanisme d’action des toxiques</a:t>
            </a:r>
          </a:p>
          <a:p>
            <a:pPr marL="1191199" lvl="3" indent="-261119">
              <a:spcBef>
                <a:spcPts val="543"/>
              </a:spcBef>
              <a:tabLst>
                <a:tab pos="261119" algn="l"/>
                <a:tab pos="615844" algn="l"/>
                <a:tab pos="970571" algn="l"/>
                <a:tab pos="1325297" algn="l"/>
                <a:tab pos="1680023" algn="l"/>
                <a:tab pos="2034750" algn="l"/>
                <a:tab pos="2389476" algn="l"/>
                <a:tab pos="2744202" algn="l"/>
                <a:tab pos="3098928" algn="l"/>
                <a:tab pos="3453655" algn="l"/>
                <a:tab pos="3808381" algn="l"/>
                <a:tab pos="4163108" algn="l"/>
                <a:tab pos="4517834" algn="l"/>
                <a:tab pos="4872560" algn="l"/>
                <a:tab pos="5227286" algn="l"/>
                <a:tab pos="5582012" algn="l"/>
                <a:tab pos="5936739" algn="l"/>
                <a:tab pos="6291466" algn="l"/>
                <a:tab pos="6646192" algn="l"/>
                <a:tab pos="7000918" algn="l"/>
                <a:tab pos="7355644" algn="l"/>
              </a:tabLst>
              <a:defRPr/>
            </a:pPr>
            <a:r>
              <a:rPr lang="fr-FR" sz="1360" i="1" dirty="0">
                <a:solidFill>
                  <a:srgbClr val="000000"/>
                </a:solidFill>
                <a:latin typeface="Arial" pitchFamily="34" charset="0"/>
              </a:rPr>
              <a:t>k</a:t>
            </a:r>
            <a:r>
              <a:rPr lang="fr-FR" sz="1360" dirty="0">
                <a:solidFill>
                  <a:srgbClr val="000000"/>
                </a:solidFill>
                <a:latin typeface="Arial" pitchFamily="34" charset="0"/>
              </a:rPr>
              <a:t> étapes sont nécessaires pour arriver à une cellule cancéreuse</a:t>
            </a:r>
            <a:endParaRPr lang="fr-FR" sz="1360" dirty="0">
              <a:solidFill>
                <a:srgbClr val="002060"/>
              </a:solidFill>
            </a:endParaRPr>
          </a:p>
          <a:p>
            <a:pPr marL="1191199" lvl="3" indent="-261119">
              <a:spcBef>
                <a:spcPts val="543"/>
              </a:spcBef>
              <a:tabLst>
                <a:tab pos="261119" algn="l"/>
                <a:tab pos="615844" algn="l"/>
                <a:tab pos="970571" algn="l"/>
                <a:tab pos="1325297" algn="l"/>
                <a:tab pos="1680023" algn="l"/>
                <a:tab pos="2034750" algn="l"/>
                <a:tab pos="2389476" algn="l"/>
                <a:tab pos="2744202" algn="l"/>
                <a:tab pos="3098928" algn="l"/>
                <a:tab pos="3453655" algn="l"/>
                <a:tab pos="3808381" algn="l"/>
                <a:tab pos="4163108" algn="l"/>
                <a:tab pos="4517834" algn="l"/>
                <a:tab pos="4872560" algn="l"/>
                <a:tab pos="5227286" algn="l"/>
                <a:tab pos="5582012" algn="l"/>
                <a:tab pos="5936739" algn="l"/>
                <a:tab pos="6291466" algn="l"/>
                <a:tab pos="6646192" algn="l"/>
                <a:tab pos="7000918" algn="l"/>
                <a:tab pos="7355644" algn="l"/>
              </a:tabLst>
              <a:defRPr/>
            </a:pPr>
            <a:r>
              <a:rPr lang="fr-FR" sz="1360" dirty="0">
                <a:solidFill>
                  <a:srgbClr val="000000"/>
                </a:solidFill>
                <a:latin typeface="Arial" pitchFamily="34" charset="0"/>
              </a:rPr>
              <a:t>la probabilité de transition d’une étape à la suivante est liée linéairement  à la dose</a:t>
            </a:r>
            <a:endParaRPr lang="fr-FR" sz="1360" dirty="0">
              <a:solidFill>
                <a:srgbClr val="002060"/>
              </a:solidFill>
            </a:endParaRPr>
          </a:p>
          <a:p>
            <a:pPr>
              <a:buFont typeface="Arial" pitchFamily="34" charset="0"/>
              <a:buChar char="•"/>
            </a:pPr>
            <a:endParaRPr lang="fr-FR" dirty="0">
              <a:solidFill>
                <a:srgbClr val="002060"/>
              </a:solidFill>
            </a:endParaRPr>
          </a:p>
          <a:p>
            <a:pPr>
              <a:buFont typeface="Arial" pitchFamily="34" charset="0"/>
              <a:buChar char="•"/>
            </a:pPr>
            <a:endParaRPr lang="fr-FR" dirty="0">
              <a:solidFill>
                <a:srgbClr val="002060"/>
              </a:solidFill>
            </a:endParaRPr>
          </a:p>
          <a:p>
            <a:pPr>
              <a:buFont typeface="Arial" pitchFamily="34" charset="0"/>
              <a:buChar char="•"/>
            </a:pPr>
            <a:endParaRPr lang="fr-FR" dirty="0">
              <a:solidFill>
                <a:srgbClr val="002060"/>
              </a:solidFill>
            </a:endParaRPr>
          </a:p>
          <a:p>
            <a:pPr>
              <a:buFont typeface="Arial" pitchFamily="34" charset="0"/>
              <a:buChar char="•"/>
            </a:pPr>
            <a:endParaRPr lang="fr-FR" dirty="0">
              <a:solidFill>
                <a:srgbClr val="002060"/>
              </a:solidFill>
            </a:endParaRPr>
          </a:p>
          <a:p>
            <a:pPr>
              <a:buFont typeface="Arial" pitchFamily="34" charset="0"/>
              <a:buChar char="•"/>
            </a:pPr>
            <a:endParaRPr lang="fr-FR" dirty="0">
              <a:solidFill>
                <a:srgbClr val="002060"/>
              </a:solidFill>
            </a:endParaRPr>
          </a:p>
          <a:p>
            <a:pPr lvl="2">
              <a:buFont typeface="Arial" pitchFamily="34" charset="0"/>
              <a:buChar char="•"/>
            </a:pPr>
            <a:r>
              <a:rPr lang="fr-FR" sz="1000" dirty="0" err="1">
                <a:solidFill>
                  <a:srgbClr val="002060"/>
                </a:solidFill>
              </a:rPr>
              <a:t>Multistage</a:t>
            </a:r>
            <a:r>
              <a:rPr lang="fr-FR" sz="1000" dirty="0">
                <a:solidFill>
                  <a:srgbClr val="002060"/>
                </a:solidFill>
              </a:rPr>
              <a:t> linéarisé</a:t>
            </a:r>
          </a:p>
          <a:p>
            <a:pPr marL="570731" lvl="1" indent="-215832">
              <a:spcBef>
                <a:spcPts val="465"/>
              </a:spcBef>
              <a:buFont typeface="Arial" pitchFamily="34" charset="0"/>
              <a:buChar char="–"/>
              <a:tabLst>
                <a:tab pos="260334" algn="l"/>
                <a:tab pos="615233" algn="l"/>
                <a:tab pos="970131" algn="l"/>
                <a:tab pos="1325031" algn="l"/>
                <a:tab pos="1679929" algn="l"/>
                <a:tab pos="2033716" algn="l"/>
                <a:tab pos="2388615" algn="l"/>
                <a:tab pos="2743514" algn="l"/>
                <a:tab pos="3098413" algn="l"/>
                <a:tab pos="3453311" algn="l"/>
                <a:tab pos="3808211" algn="l"/>
                <a:tab pos="4161998" algn="l"/>
                <a:tab pos="4516896" algn="l"/>
                <a:tab pos="4871795" algn="l"/>
                <a:tab pos="5226694" algn="l"/>
                <a:tab pos="5581593" algn="l"/>
                <a:tab pos="5936492" algn="l"/>
                <a:tab pos="6291392" algn="l"/>
                <a:tab pos="6645178" algn="l"/>
                <a:tab pos="7000076" algn="l"/>
                <a:tab pos="7354975" algn="l"/>
              </a:tabLst>
            </a:pPr>
            <a:endParaRPr lang="fr-FR" sz="1428" dirty="0">
              <a:solidFill>
                <a:srgbClr val="000000"/>
              </a:solidFill>
              <a:latin typeface="Arial" pitchFamily="34" charset="0"/>
            </a:endParaRPr>
          </a:p>
          <a:p>
            <a:pPr marL="570731" lvl="1" indent="-215832">
              <a:spcBef>
                <a:spcPts val="465"/>
              </a:spcBef>
              <a:buFont typeface="Arial" pitchFamily="34" charset="0"/>
              <a:buChar char="–"/>
              <a:tabLst>
                <a:tab pos="260334" algn="l"/>
                <a:tab pos="615233" algn="l"/>
                <a:tab pos="970131" algn="l"/>
                <a:tab pos="1325031" algn="l"/>
                <a:tab pos="1679929" algn="l"/>
                <a:tab pos="2033716" algn="l"/>
                <a:tab pos="2388615" algn="l"/>
                <a:tab pos="2743514" algn="l"/>
                <a:tab pos="3098413" algn="l"/>
                <a:tab pos="3453311" algn="l"/>
                <a:tab pos="3808211" algn="l"/>
                <a:tab pos="4161998" algn="l"/>
                <a:tab pos="4516896" algn="l"/>
                <a:tab pos="4871795" algn="l"/>
                <a:tab pos="5226694" algn="l"/>
                <a:tab pos="5581593" algn="l"/>
                <a:tab pos="5936492" algn="l"/>
                <a:tab pos="6291392" algn="l"/>
                <a:tab pos="6645178" algn="l"/>
                <a:tab pos="7000076" algn="l"/>
                <a:tab pos="7354975" algn="l"/>
              </a:tabLst>
            </a:pPr>
            <a:endParaRPr lang="fr-FR" sz="1428" dirty="0">
              <a:solidFill>
                <a:srgbClr val="000000"/>
              </a:solidFill>
              <a:latin typeface="Arial" pitchFamily="34" charset="0"/>
            </a:endParaRPr>
          </a:p>
          <a:p>
            <a:pPr marL="260334" indent="-260334">
              <a:spcBef>
                <a:spcPts val="543"/>
              </a:spcBef>
              <a:tabLst>
                <a:tab pos="260334" algn="l"/>
                <a:tab pos="615233" algn="l"/>
                <a:tab pos="970131" algn="l"/>
                <a:tab pos="1325031" algn="l"/>
                <a:tab pos="1679929" algn="l"/>
                <a:tab pos="2033716" algn="l"/>
                <a:tab pos="2388615" algn="l"/>
                <a:tab pos="2743514" algn="l"/>
                <a:tab pos="3098413" algn="l"/>
                <a:tab pos="3453311" algn="l"/>
                <a:tab pos="3808211" algn="l"/>
                <a:tab pos="4161998" algn="l"/>
                <a:tab pos="4516896" algn="l"/>
                <a:tab pos="4871795" algn="l"/>
                <a:tab pos="5226694" algn="l"/>
                <a:tab pos="5581593" algn="l"/>
                <a:tab pos="5936492" algn="l"/>
                <a:tab pos="6291392" algn="l"/>
                <a:tab pos="6645178" algn="l"/>
                <a:tab pos="7000076" algn="l"/>
                <a:tab pos="7354975" algn="l"/>
              </a:tabLst>
            </a:pPr>
            <a:endParaRPr lang="fr-FR" sz="2789" dirty="0">
              <a:solidFill>
                <a:srgbClr val="000000"/>
              </a:solidFill>
              <a:latin typeface="Arial" pitchFamily="34" charset="0"/>
            </a:endParaRPr>
          </a:p>
          <a:p>
            <a:pPr>
              <a:buFont typeface="Arial" pitchFamily="34" charset="0"/>
              <a:buChar char="•"/>
            </a:pPr>
            <a:endParaRPr lang="fr-FR" dirty="0">
              <a:solidFill>
                <a:srgbClr val="002060"/>
              </a:solidFill>
            </a:endParaRPr>
          </a:p>
          <a:p>
            <a:pPr>
              <a:buFont typeface="Arial" pitchFamily="34" charset="0"/>
              <a:buChar char="•"/>
            </a:pPr>
            <a:endParaRPr lang="fr-FR" dirty="0">
              <a:solidFill>
                <a:srgbClr val="002060"/>
              </a:solidFill>
            </a:endParaRPr>
          </a:p>
          <a:p>
            <a:pPr>
              <a:buFont typeface="Arial" pitchFamily="34" charset="0"/>
              <a:buChar char="•"/>
            </a:pPr>
            <a:endParaRPr lang="fr-FR" dirty="0">
              <a:solidFill>
                <a:srgbClr val="002060"/>
              </a:solidFill>
            </a:endParaRPr>
          </a:p>
          <a:p>
            <a:pPr lvl="2">
              <a:buFont typeface="Arial" pitchFamily="34" charset="0"/>
              <a:buChar char="•"/>
            </a:pPr>
            <a:endParaRPr lang="fr-FR" dirty="0">
              <a:solidFill>
                <a:srgbClr val="002060"/>
              </a:solidFill>
            </a:endParaRPr>
          </a:p>
          <a:p>
            <a:pPr lvl="1">
              <a:buFont typeface="Wingdings" pitchFamily="2" charset="2"/>
              <a:buChar char="ü"/>
            </a:pPr>
            <a:endParaRPr lang="fr-FR" dirty="0">
              <a:solidFill>
                <a:srgbClr val="002060"/>
              </a:solidFill>
            </a:endParaRPr>
          </a:p>
          <a:p>
            <a:endParaRPr lang="fr-FR" dirty="0"/>
          </a:p>
        </p:txBody>
      </p:sp>
      <p:sp>
        <p:nvSpPr>
          <p:cNvPr id="93187" name="Rectangle 3"/>
          <p:cNvSpPr>
            <a:spLocks noGrp="1" noChangeArrowheads="1"/>
          </p:cNvSpPr>
          <p:nvPr>
            <p:ph type="body" sz="quarter" idx="13"/>
          </p:nvPr>
        </p:nvSpPr>
        <p:spPr/>
        <p:txBody>
          <a:bodyPr/>
          <a:lstStyle/>
          <a:p>
            <a:pPr lvl="1">
              <a:buFont typeface="Wingdings" pitchFamily="2" charset="2"/>
              <a:buChar char="ü"/>
            </a:pPr>
            <a:endParaRPr lang="fr-FR" dirty="0">
              <a:solidFill>
                <a:srgbClr val="002060"/>
              </a:solidFill>
            </a:endParaRP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9ED99EA9-E576-4461-4A65-AD6EE4B18F8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934942" y="29907"/>
            <a:ext cx="125681" cy="2511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62201" tIns="31101" rIns="62201" bIns="31101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 sz="1224"/>
          </a:p>
        </p:txBody>
      </p:sp>
      <p:sp>
        <p:nvSpPr>
          <p:cNvPr id="49156" name="Rectangle 4"/>
          <p:cNvSpPr>
            <a:spLocks noChangeArrowheads="1"/>
          </p:cNvSpPr>
          <p:nvPr/>
        </p:nvSpPr>
        <p:spPr bwMode="auto">
          <a:xfrm>
            <a:off x="934942" y="-125596"/>
            <a:ext cx="125681" cy="2511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62201" tIns="31101" rIns="62201" bIns="31101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 sz="1224"/>
          </a:p>
        </p:txBody>
      </p:sp>
      <p:sp>
        <p:nvSpPr>
          <p:cNvPr id="49158" name="Rectangle 6"/>
          <p:cNvSpPr>
            <a:spLocks noChangeArrowheads="1"/>
          </p:cNvSpPr>
          <p:nvPr/>
        </p:nvSpPr>
        <p:spPr bwMode="auto">
          <a:xfrm>
            <a:off x="934942" y="-125596"/>
            <a:ext cx="125681" cy="2511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62201" tIns="31101" rIns="62201" bIns="31101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 sz="1224"/>
          </a:p>
        </p:txBody>
      </p:sp>
      <p:sp>
        <p:nvSpPr>
          <p:cNvPr id="49160" name="Rectangle 8"/>
          <p:cNvSpPr>
            <a:spLocks noChangeArrowheads="1"/>
          </p:cNvSpPr>
          <p:nvPr/>
        </p:nvSpPr>
        <p:spPr bwMode="auto">
          <a:xfrm>
            <a:off x="934942" y="-125596"/>
            <a:ext cx="125681" cy="2511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62201" tIns="31101" rIns="62201" bIns="31101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 sz="1224"/>
          </a:p>
        </p:txBody>
      </p:sp>
      <p:graphicFrame>
        <p:nvGraphicFramePr>
          <p:cNvPr id="57347" name="Object 2"/>
          <p:cNvGraphicFramePr>
            <a:graphicFrameLocks noChangeAspect="1"/>
          </p:cNvGraphicFramePr>
          <p:nvPr/>
        </p:nvGraphicFramePr>
        <p:xfrm>
          <a:off x="2122851" y="2814882"/>
          <a:ext cx="3347649" cy="3531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Équation" r:id="rId3" imgW="2717640" imgH="241200" progId="Equation.3">
                  <p:embed/>
                </p:oleObj>
              </mc:Choice>
              <mc:Fallback>
                <p:oleObj name="Équation" r:id="rId3" imgW="2717640" imgH="241200" progId="Equation.3">
                  <p:embed/>
                  <p:pic>
                    <p:nvPicPr>
                      <p:cNvPr id="57347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22851" y="2814882"/>
                        <a:ext cx="3347649" cy="35312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425452" y="2916740"/>
            <a:ext cx="3454069" cy="218534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graphicFrame>
        <p:nvGraphicFramePr>
          <p:cNvPr id="21" name="Object 2"/>
          <p:cNvGraphicFramePr>
            <a:graphicFrameLocks noChangeAspect="1"/>
          </p:cNvGraphicFramePr>
          <p:nvPr/>
        </p:nvGraphicFramePr>
        <p:xfrm>
          <a:off x="2759630" y="3694688"/>
          <a:ext cx="2379253" cy="6294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Équation" r:id="rId6" imgW="1676160" imgH="457200" progId="Equation.3">
                  <p:embed/>
                </p:oleObj>
              </mc:Choice>
              <mc:Fallback>
                <p:oleObj name="Équation" r:id="rId6" imgW="1676160" imgH="457200" progId="Equation.3">
                  <p:embed/>
                  <p:pic>
                    <p:nvPicPr>
                      <p:cNvPr id="21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59630" y="3694688"/>
                        <a:ext cx="2379253" cy="62944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Imag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6476" y="3193560"/>
            <a:ext cx="560308" cy="748040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2483769" y="4375245"/>
            <a:ext cx="2871960" cy="469103"/>
          </a:xfrm>
          <a:prstGeom prst="rect">
            <a:avLst/>
          </a:prstGeom>
          <a:solidFill>
            <a:schemeClr val="bg1">
              <a:lumMod val="95000"/>
            </a:schemeClr>
          </a:solidFill>
          <a:ln w="22225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fr-FR" sz="1224" dirty="0"/>
              <a:t>Excès de risque / niveau de base</a:t>
            </a:r>
            <a:br>
              <a:rPr lang="fr-FR" sz="1224" dirty="0"/>
            </a:br>
            <a:r>
              <a:rPr lang="fr-FR" sz="1224" dirty="0"/>
              <a:t>Pas un seuil.</a:t>
            </a:r>
          </a:p>
        </p:txBody>
      </p:sp>
    </p:spTree>
    <p:extLst>
      <p:ext uri="{BB962C8B-B14F-4D97-AF65-F5344CB8AC3E}">
        <p14:creationId xmlns:p14="http://schemas.microsoft.com/office/powerpoint/2010/main" val="2919371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r-FR" sz="2245" dirty="0">
                <a:latin typeface="Comic Sans MS" pitchFamily="66" charset="0"/>
              </a:rPr>
              <a:t>Les modèles - cancérogénèse</a:t>
            </a:r>
          </a:p>
        </p:txBody>
      </p:sp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A466C79F-330D-5953-3220-6E26E3D514B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59998" y="1314402"/>
            <a:ext cx="8424000" cy="3095598"/>
          </a:xfrm>
        </p:spPr>
        <p:txBody>
          <a:bodyPr/>
          <a:lstStyle/>
          <a:p>
            <a:r>
              <a:rPr lang="fr-FR" sz="1428" dirty="0">
                <a:solidFill>
                  <a:srgbClr val="002060"/>
                </a:solidFill>
                <a:latin typeface="Arial" pitchFamily="34" charset="0"/>
              </a:rPr>
              <a:t>Les données modélisées correspondent à de fortes doses.</a:t>
            </a:r>
          </a:p>
          <a:p>
            <a:r>
              <a:rPr lang="fr-FR" sz="1428" dirty="0">
                <a:solidFill>
                  <a:srgbClr val="002060"/>
                </a:solidFill>
                <a:latin typeface="Arial" pitchFamily="34" charset="0"/>
              </a:rPr>
              <a:t>Pour l’évaluation des risques, on a besoin de savoir ce qui ce passe aux « faibles doses » (faibles effets, &lt;1/100)  </a:t>
            </a:r>
          </a:p>
          <a:p>
            <a:r>
              <a:rPr lang="fr-FR" sz="1428" b="1" u="sng" dirty="0">
                <a:solidFill>
                  <a:srgbClr val="002060"/>
                </a:solidFill>
                <a:latin typeface="Arial" pitchFamily="34" charset="0"/>
              </a:rPr>
              <a:t>Extrapolation linéaire de la dose la moins forte jusqu’au témoin: </a:t>
            </a:r>
          </a:p>
          <a:p>
            <a:pPr marL="588140" lvl="1" indent="-233241">
              <a:spcBef>
                <a:spcPts val="465"/>
              </a:spcBef>
              <a:tabLst>
                <a:tab pos="260334" algn="l"/>
                <a:tab pos="615233" algn="l"/>
                <a:tab pos="970131" algn="l"/>
                <a:tab pos="1325031" algn="l"/>
                <a:tab pos="1679929" algn="l"/>
                <a:tab pos="2033716" algn="l"/>
                <a:tab pos="2388615" algn="l"/>
                <a:tab pos="2743514" algn="l"/>
                <a:tab pos="3098413" algn="l"/>
                <a:tab pos="3453311" algn="l"/>
                <a:tab pos="3808211" algn="l"/>
                <a:tab pos="4161998" algn="l"/>
                <a:tab pos="4516896" algn="l"/>
                <a:tab pos="4871795" algn="l"/>
                <a:tab pos="5226694" algn="l"/>
                <a:tab pos="5581593" algn="l"/>
                <a:tab pos="5936492" algn="l"/>
                <a:tab pos="6291392" algn="l"/>
                <a:tab pos="6645178" algn="l"/>
                <a:tab pos="7000076" algn="l"/>
                <a:tab pos="7354975" algn="l"/>
              </a:tabLst>
            </a:pPr>
            <a:r>
              <a:rPr lang="fr-FR" sz="1428" dirty="0">
                <a:solidFill>
                  <a:srgbClr val="002060"/>
                </a:solidFill>
                <a:latin typeface="Arial" pitchFamily="34" charset="0"/>
              </a:rPr>
              <a:t>Linéarité avec dose (</a:t>
            </a:r>
            <a:r>
              <a:rPr lang="fr-FR" sz="1428" dirty="0" err="1">
                <a:solidFill>
                  <a:srgbClr val="002060"/>
                </a:solidFill>
                <a:latin typeface="Arial" pitchFamily="34" charset="0"/>
              </a:rPr>
              <a:t>Linearized</a:t>
            </a:r>
            <a:r>
              <a:rPr lang="fr-FR" sz="1428" dirty="0">
                <a:solidFill>
                  <a:srgbClr val="002060"/>
                </a:solidFill>
                <a:latin typeface="Arial" pitchFamily="34" charset="0"/>
              </a:rPr>
              <a:t> </a:t>
            </a:r>
            <a:r>
              <a:rPr lang="fr-FR" sz="1428" dirty="0" err="1">
                <a:solidFill>
                  <a:srgbClr val="002060"/>
                </a:solidFill>
                <a:latin typeface="Arial" pitchFamily="34" charset="0"/>
              </a:rPr>
              <a:t>Multistage</a:t>
            </a:r>
            <a:r>
              <a:rPr lang="fr-FR" sz="1428" dirty="0">
                <a:solidFill>
                  <a:srgbClr val="002060"/>
                </a:solidFill>
                <a:latin typeface="Arial" pitchFamily="34" charset="0"/>
              </a:rPr>
              <a:t>). </a:t>
            </a:r>
            <a:br>
              <a:rPr lang="fr-FR" sz="1428" dirty="0">
                <a:solidFill>
                  <a:srgbClr val="002060"/>
                </a:solidFill>
                <a:latin typeface="Arial" pitchFamily="34" charset="0"/>
              </a:rPr>
            </a:br>
            <a:r>
              <a:rPr lang="fr-FR" sz="1428" dirty="0">
                <a:solidFill>
                  <a:srgbClr val="002060"/>
                </a:solidFill>
                <a:latin typeface="Arial" pitchFamily="34" charset="0"/>
              </a:rPr>
              <a:t>Débat important. </a:t>
            </a:r>
            <a:br>
              <a:rPr lang="fr-FR" sz="1428" dirty="0">
                <a:solidFill>
                  <a:srgbClr val="002060"/>
                </a:solidFill>
                <a:latin typeface="Arial" pitchFamily="34" charset="0"/>
              </a:rPr>
            </a:br>
            <a:r>
              <a:rPr lang="fr-FR" sz="1428" dirty="0">
                <a:solidFill>
                  <a:srgbClr val="002060"/>
                </a:solidFill>
                <a:latin typeface="Arial" pitchFamily="34" charset="0"/>
              </a:rPr>
              <a:t>Peut être protectrice si </a:t>
            </a:r>
            <a:r>
              <a:rPr lang="fr-FR" sz="1428" dirty="0" err="1">
                <a:solidFill>
                  <a:srgbClr val="002060"/>
                </a:solidFill>
                <a:latin typeface="Arial" pitchFamily="34" charset="0"/>
              </a:rPr>
              <a:t>sublinéarité</a:t>
            </a:r>
            <a:r>
              <a:rPr lang="fr-FR" sz="1428" dirty="0">
                <a:solidFill>
                  <a:srgbClr val="002060"/>
                </a:solidFill>
                <a:latin typeface="Arial" pitchFamily="34" charset="0"/>
              </a:rPr>
              <a:t>.</a:t>
            </a:r>
          </a:p>
          <a:p>
            <a:pPr marL="588140" lvl="1" indent="-233241">
              <a:spcBef>
                <a:spcPts val="465"/>
              </a:spcBef>
              <a:tabLst>
                <a:tab pos="260334" algn="l"/>
                <a:tab pos="615233" algn="l"/>
                <a:tab pos="970131" algn="l"/>
                <a:tab pos="1325031" algn="l"/>
                <a:tab pos="1679929" algn="l"/>
                <a:tab pos="2033716" algn="l"/>
                <a:tab pos="2388615" algn="l"/>
                <a:tab pos="2743514" algn="l"/>
                <a:tab pos="3098413" algn="l"/>
                <a:tab pos="3453311" algn="l"/>
                <a:tab pos="3808211" algn="l"/>
                <a:tab pos="4161998" algn="l"/>
                <a:tab pos="4516896" algn="l"/>
                <a:tab pos="4871795" algn="l"/>
                <a:tab pos="5226694" algn="l"/>
                <a:tab pos="5581593" algn="l"/>
                <a:tab pos="5936492" algn="l"/>
                <a:tab pos="6291392" algn="l"/>
                <a:tab pos="6645178" algn="l"/>
                <a:tab pos="7000076" algn="l"/>
                <a:tab pos="7354975" algn="l"/>
              </a:tabLst>
            </a:pPr>
            <a:r>
              <a:rPr lang="fr-FR" sz="1428" dirty="0">
                <a:solidFill>
                  <a:srgbClr val="002060"/>
                </a:solidFill>
                <a:latin typeface="Arial" pitchFamily="34" charset="0"/>
              </a:rPr>
              <a:t>Autres possibilités (dépend du mécanisme):</a:t>
            </a:r>
          </a:p>
          <a:p>
            <a:pPr marL="886299" lvl="2" indent="-233241">
              <a:spcBef>
                <a:spcPts val="465"/>
              </a:spcBef>
              <a:tabLst>
                <a:tab pos="260334" algn="l"/>
                <a:tab pos="615233" algn="l"/>
                <a:tab pos="970131" algn="l"/>
                <a:tab pos="1325031" algn="l"/>
                <a:tab pos="1679929" algn="l"/>
                <a:tab pos="2033716" algn="l"/>
                <a:tab pos="2388615" algn="l"/>
                <a:tab pos="2743514" algn="l"/>
                <a:tab pos="3098413" algn="l"/>
                <a:tab pos="3453311" algn="l"/>
                <a:tab pos="3808211" algn="l"/>
                <a:tab pos="4161998" algn="l"/>
                <a:tab pos="4516896" algn="l"/>
                <a:tab pos="4871795" algn="l"/>
                <a:tab pos="5226694" algn="l"/>
                <a:tab pos="5581593" algn="l"/>
                <a:tab pos="5936492" algn="l"/>
                <a:tab pos="6291392" algn="l"/>
                <a:tab pos="6645178" algn="l"/>
                <a:tab pos="7000076" algn="l"/>
                <a:tab pos="7354975" algn="l"/>
              </a:tabLst>
            </a:pPr>
            <a:r>
              <a:rPr lang="fr-FR" sz="1224" dirty="0">
                <a:solidFill>
                  <a:srgbClr val="002060"/>
                </a:solidFill>
                <a:latin typeface="Arial" pitchFamily="34" charset="0"/>
              </a:rPr>
              <a:t>Linéarité avec log–dose (donc seuil)</a:t>
            </a:r>
          </a:p>
          <a:p>
            <a:pPr marL="886299" lvl="2" indent="-233241">
              <a:spcBef>
                <a:spcPts val="465"/>
              </a:spcBef>
              <a:tabLst>
                <a:tab pos="260334" algn="l"/>
                <a:tab pos="615233" algn="l"/>
                <a:tab pos="970131" algn="l"/>
                <a:tab pos="1325031" algn="l"/>
                <a:tab pos="1679929" algn="l"/>
                <a:tab pos="2033716" algn="l"/>
                <a:tab pos="2388615" algn="l"/>
                <a:tab pos="2743514" algn="l"/>
                <a:tab pos="3098413" algn="l"/>
                <a:tab pos="3453311" algn="l"/>
                <a:tab pos="3808211" algn="l"/>
                <a:tab pos="4161998" algn="l"/>
                <a:tab pos="4516896" algn="l"/>
                <a:tab pos="4871795" algn="l"/>
                <a:tab pos="5226694" algn="l"/>
                <a:tab pos="5581593" algn="l"/>
                <a:tab pos="5936492" algn="l"/>
                <a:tab pos="6291392" algn="l"/>
                <a:tab pos="6645178" algn="l"/>
                <a:tab pos="7000076" algn="l"/>
                <a:tab pos="7354975" algn="l"/>
              </a:tabLst>
            </a:pPr>
            <a:r>
              <a:rPr lang="fr-FR" sz="1224" dirty="0">
                <a:solidFill>
                  <a:srgbClr val="002060"/>
                </a:solidFill>
                <a:latin typeface="Arial" pitchFamily="34" charset="0"/>
              </a:rPr>
              <a:t>niveau basal, </a:t>
            </a:r>
          </a:p>
          <a:p>
            <a:pPr marL="886299" lvl="2" indent="-233241">
              <a:spcBef>
                <a:spcPts val="465"/>
              </a:spcBef>
              <a:tabLst>
                <a:tab pos="260334" algn="l"/>
                <a:tab pos="615233" algn="l"/>
                <a:tab pos="970131" algn="l"/>
                <a:tab pos="1325031" algn="l"/>
                <a:tab pos="1679929" algn="l"/>
                <a:tab pos="2033716" algn="l"/>
                <a:tab pos="2388615" algn="l"/>
                <a:tab pos="2743514" algn="l"/>
                <a:tab pos="3098413" algn="l"/>
                <a:tab pos="3453311" algn="l"/>
                <a:tab pos="3808211" algn="l"/>
                <a:tab pos="4161998" algn="l"/>
                <a:tab pos="4516896" algn="l"/>
                <a:tab pos="4871795" algn="l"/>
                <a:tab pos="5226694" algn="l"/>
                <a:tab pos="5581593" algn="l"/>
                <a:tab pos="5936492" algn="l"/>
                <a:tab pos="6291392" algn="l"/>
                <a:tab pos="6645178" algn="l"/>
                <a:tab pos="7000076" algn="l"/>
                <a:tab pos="7354975" algn="l"/>
              </a:tabLst>
            </a:pPr>
            <a:r>
              <a:rPr lang="fr-FR" sz="1224" dirty="0">
                <a:solidFill>
                  <a:srgbClr val="002060"/>
                </a:solidFill>
                <a:latin typeface="Arial" pitchFamily="34" charset="0"/>
              </a:rPr>
              <a:t>courbe en J, </a:t>
            </a:r>
            <a:r>
              <a:rPr lang="fr-FR" sz="1224" dirty="0" err="1">
                <a:solidFill>
                  <a:srgbClr val="002060"/>
                </a:solidFill>
                <a:latin typeface="Arial" pitchFamily="34" charset="0"/>
              </a:rPr>
              <a:t>etc</a:t>
            </a:r>
            <a:r>
              <a:rPr lang="fr-FR" sz="1224" dirty="0">
                <a:solidFill>
                  <a:srgbClr val="002060"/>
                </a:solidFill>
                <a:latin typeface="Arial" pitchFamily="34" charset="0"/>
              </a:rPr>
              <a:t>;</a:t>
            </a:r>
          </a:p>
          <a:p>
            <a:pPr marL="653059" lvl="2" indent="0">
              <a:spcBef>
                <a:spcPts val="465"/>
              </a:spcBef>
              <a:buNone/>
              <a:tabLst>
                <a:tab pos="260334" algn="l"/>
                <a:tab pos="615233" algn="l"/>
                <a:tab pos="970131" algn="l"/>
                <a:tab pos="1325031" algn="l"/>
                <a:tab pos="1679929" algn="l"/>
                <a:tab pos="2033716" algn="l"/>
                <a:tab pos="2388615" algn="l"/>
                <a:tab pos="2743514" algn="l"/>
                <a:tab pos="3098413" algn="l"/>
                <a:tab pos="3453311" algn="l"/>
                <a:tab pos="3808211" algn="l"/>
                <a:tab pos="4161998" algn="l"/>
                <a:tab pos="4516896" algn="l"/>
                <a:tab pos="4871795" algn="l"/>
                <a:tab pos="5226694" algn="l"/>
                <a:tab pos="5581593" algn="l"/>
                <a:tab pos="5936492" algn="l"/>
                <a:tab pos="6291392" algn="l"/>
                <a:tab pos="6645178" algn="l"/>
                <a:tab pos="7000076" algn="l"/>
                <a:tab pos="7354975" algn="l"/>
              </a:tabLst>
            </a:pPr>
            <a:r>
              <a:rPr lang="fr-FR" sz="1428" dirty="0">
                <a:solidFill>
                  <a:srgbClr val="002060"/>
                </a:solidFill>
                <a:latin typeface="Arial" pitchFamily="34" charset="0"/>
              </a:rPr>
              <a:t>Si les données comprennent des fortes doses, une fonction linéaire par morceaux peut aussi être utilisée</a:t>
            </a:r>
          </a:p>
          <a:p>
            <a:pPr marL="570731" lvl="1" indent="-215832">
              <a:spcBef>
                <a:spcPts val="465"/>
              </a:spcBef>
              <a:buFont typeface="Arial" pitchFamily="34" charset="0"/>
              <a:buChar char="–"/>
              <a:tabLst>
                <a:tab pos="260334" algn="l"/>
                <a:tab pos="615233" algn="l"/>
                <a:tab pos="970131" algn="l"/>
                <a:tab pos="1325031" algn="l"/>
                <a:tab pos="1679929" algn="l"/>
                <a:tab pos="2033716" algn="l"/>
                <a:tab pos="2388615" algn="l"/>
                <a:tab pos="2743514" algn="l"/>
                <a:tab pos="3098413" algn="l"/>
                <a:tab pos="3453311" algn="l"/>
                <a:tab pos="3808211" algn="l"/>
                <a:tab pos="4161998" algn="l"/>
                <a:tab pos="4516896" algn="l"/>
                <a:tab pos="4871795" algn="l"/>
                <a:tab pos="5226694" algn="l"/>
                <a:tab pos="5581593" algn="l"/>
                <a:tab pos="5936492" algn="l"/>
                <a:tab pos="6291392" algn="l"/>
                <a:tab pos="6645178" algn="l"/>
                <a:tab pos="7000076" algn="l"/>
                <a:tab pos="7354975" algn="l"/>
              </a:tabLst>
            </a:pPr>
            <a:endParaRPr lang="fr-FR" sz="1428" dirty="0">
              <a:solidFill>
                <a:srgbClr val="002060"/>
              </a:solidFill>
              <a:latin typeface="Arial" pitchFamily="34" charset="0"/>
            </a:endParaRPr>
          </a:p>
          <a:p>
            <a:pPr marL="260334" indent="-260334">
              <a:spcBef>
                <a:spcPts val="543"/>
              </a:spcBef>
              <a:tabLst>
                <a:tab pos="260334" algn="l"/>
                <a:tab pos="615233" algn="l"/>
                <a:tab pos="970131" algn="l"/>
                <a:tab pos="1325031" algn="l"/>
                <a:tab pos="1679929" algn="l"/>
                <a:tab pos="2033716" algn="l"/>
                <a:tab pos="2388615" algn="l"/>
                <a:tab pos="2743514" algn="l"/>
                <a:tab pos="3098413" algn="l"/>
                <a:tab pos="3453311" algn="l"/>
                <a:tab pos="3808211" algn="l"/>
                <a:tab pos="4161998" algn="l"/>
                <a:tab pos="4516896" algn="l"/>
                <a:tab pos="4871795" algn="l"/>
                <a:tab pos="5226694" algn="l"/>
                <a:tab pos="5581593" algn="l"/>
                <a:tab pos="5936492" algn="l"/>
                <a:tab pos="6291392" algn="l"/>
                <a:tab pos="6645178" algn="l"/>
                <a:tab pos="7000076" algn="l"/>
                <a:tab pos="7354975" algn="l"/>
              </a:tabLst>
            </a:pPr>
            <a:endParaRPr lang="fr-FR" sz="2789" dirty="0">
              <a:solidFill>
                <a:srgbClr val="000000"/>
              </a:solidFill>
              <a:latin typeface="Arial" pitchFamily="34" charset="0"/>
            </a:endParaRPr>
          </a:p>
          <a:p>
            <a:pPr>
              <a:buFont typeface="Arial" pitchFamily="34" charset="0"/>
              <a:buChar char="•"/>
            </a:pPr>
            <a:endParaRPr lang="fr-FR" dirty="0">
              <a:solidFill>
                <a:srgbClr val="002060"/>
              </a:solidFill>
            </a:endParaRPr>
          </a:p>
          <a:p>
            <a:pPr>
              <a:buFont typeface="Arial" pitchFamily="34" charset="0"/>
              <a:buChar char="•"/>
            </a:pPr>
            <a:endParaRPr lang="fr-FR" dirty="0">
              <a:solidFill>
                <a:srgbClr val="002060"/>
              </a:solidFill>
            </a:endParaRPr>
          </a:p>
          <a:p>
            <a:pPr>
              <a:buFont typeface="Arial" pitchFamily="34" charset="0"/>
              <a:buChar char="•"/>
            </a:pPr>
            <a:endParaRPr lang="fr-FR" dirty="0">
              <a:solidFill>
                <a:srgbClr val="002060"/>
              </a:solidFill>
            </a:endParaRPr>
          </a:p>
          <a:p>
            <a:pPr lvl="2">
              <a:buFont typeface="Arial" pitchFamily="34" charset="0"/>
              <a:buChar char="•"/>
            </a:pPr>
            <a:endParaRPr lang="fr-FR" dirty="0">
              <a:solidFill>
                <a:srgbClr val="002060"/>
              </a:solidFill>
            </a:endParaRPr>
          </a:p>
          <a:p>
            <a:pPr lvl="1">
              <a:buFont typeface="Wingdings" pitchFamily="2" charset="2"/>
              <a:buChar char="ü"/>
            </a:pPr>
            <a:endParaRPr lang="fr-FR" dirty="0">
              <a:solidFill>
                <a:srgbClr val="002060"/>
              </a:solidFill>
            </a:endParaRPr>
          </a:p>
          <a:p>
            <a:endParaRPr lang="fr-FR" dirty="0"/>
          </a:p>
        </p:txBody>
      </p:sp>
      <p:sp>
        <p:nvSpPr>
          <p:cNvPr id="93187" name="Rectangle 3"/>
          <p:cNvSpPr>
            <a:spLocks noGrp="1" noChangeArrowheads="1"/>
          </p:cNvSpPr>
          <p:nvPr>
            <p:ph type="body" sz="quarter" idx="13"/>
          </p:nvPr>
        </p:nvSpPr>
        <p:spPr/>
        <p:txBody>
          <a:bodyPr/>
          <a:lstStyle/>
          <a:p>
            <a:pPr lvl="1">
              <a:buFont typeface="Wingdings" pitchFamily="2" charset="2"/>
              <a:buChar char="ü"/>
            </a:pPr>
            <a:endParaRPr lang="fr-FR" dirty="0">
              <a:solidFill>
                <a:srgbClr val="002060"/>
              </a:solidFill>
            </a:endParaRP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694AF53-AF1F-5CE9-0873-B3A4D1E6D2F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934942" y="29907"/>
            <a:ext cx="125681" cy="2511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62201" tIns="31101" rIns="62201" bIns="31101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 sz="1224"/>
          </a:p>
        </p:txBody>
      </p:sp>
      <p:sp>
        <p:nvSpPr>
          <p:cNvPr id="49156" name="Rectangle 4"/>
          <p:cNvSpPr>
            <a:spLocks noChangeArrowheads="1"/>
          </p:cNvSpPr>
          <p:nvPr/>
        </p:nvSpPr>
        <p:spPr bwMode="auto">
          <a:xfrm>
            <a:off x="934942" y="-125596"/>
            <a:ext cx="125681" cy="2511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62201" tIns="31101" rIns="62201" bIns="31101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 sz="1224"/>
          </a:p>
        </p:txBody>
      </p:sp>
      <p:sp>
        <p:nvSpPr>
          <p:cNvPr id="49158" name="Rectangle 6"/>
          <p:cNvSpPr>
            <a:spLocks noChangeArrowheads="1"/>
          </p:cNvSpPr>
          <p:nvPr/>
        </p:nvSpPr>
        <p:spPr bwMode="auto">
          <a:xfrm>
            <a:off x="934942" y="-125596"/>
            <a:ext cx="125681" cy="2511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62201" tIns="31101" rIns="62201" bIns="31101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 sz="1224"/>
          </a:p>
        </p:txBody>
      </p:sp>
      <p:sp>
        <p:nvSpPr>
          <p:cNvPr id="49160" name="Rectangle 8"/>
          <p:cNvSpPr>
            <a:spLocks noChangeArrowheads="1"/>
          </p:cNvSpPr>
          <p:nvPr/>
        </p:nvSpPr>
        <p:spPr bwMode="auto">
          <a:xfrm>
            <a:off x="934942" y="-125596"/>
            <a:ext cx="125681" cy="2511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62201" tIns="31101" rIns="62201" bIns="31101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 sz="1224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3CF527C6-FC54-452A-B748-1999B72A8CA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27"/>
          <a:stretch/>
        </p:blipFill>
        <p:spPr>
          <a:xfrm>
            <a:off x="6228184" y="2257890"/>
            <a:ext cx="2204234" cy="1817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5428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r-FR" sz="2245" dirty="0">
                <a:latin typeface="Comic Sans MS" pitchFamily="66" charset="0"/>
              </a:rPr>
              <a:t>Les modèles </a:t>
            </a:r>
          </a:p>
        </p:txBody>
      </p:sp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E38C4CB7-0245-8217-A7E7-C0A9F4CCE99B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3187" name="Rectangle 3"/>
          <p:cNvSpPr>
            <a:spLocks noGrp="1" noChangeArrowheads="1"/>
          </p:cNvSpPr>
          <p:nvPr>
            <p:ph type="body" sz="quarter" idx="13"/>
          </p:nvPr>
        </p:nvSpPr>
        <p:spPr/>
        <p:txBody>
          <a:bodyPr/>
          <a:lstStyle/>
          <a:p>
            <a:pPr marL="354899" lvl="1" indent="0">
              <a:spcBef>
                <a:spcPts val="465"/>
              </a:spcBef>
              <a:buNone/>
              <a:tabLst>
                <a:tab pos="260334" algn="l"/>
                <a:tab pos="615233" algn="l"/>
                <a:tab pos="970131" algn="l"/>
                <a:tab pos="1325031" algn="l"/>
                <a:tab pos="1679929" algn="l"/>
                <a:tab pos="2033716" algn="l"/>
                <a:tab pos="2388615" algn="l"/>
                <a:tab pos="2743514" algn="l"/>
                <a:tab pos="3098413" algn="l"/>
                <a:tab pos="3453311" algn="l"/>
                <a:tab pos="3808211" algn="l"/>
                <a:tab pos="4161998" algn="l"/>
                <a:tab pos="4516896" algn="l"/>
                <a:tab pos="4871795" algn="l"/>
                <a:tab pos="5226694" algn="l"/>
                <a:tab pos="5581593" algn="l"/>
                <a:tab pos="5936492" algn="l"/>
                <a:tab pos="6291392" algn="l"/>
                <a:tab pos="6645178" algn="l"/>
                <a:tab pos="7000076" algn="l"/>
                <a:tab pos="7354975" algn="l"/>
              </a:tabLst>
            </a:pPr>
            <a:r>
              <a:rPr lang="fr-FR" sz="1428" dirty="0">
                <a:solidFill>
                  <a:srgbClr val="002060"/>
                </a:solidFill>
                <a:latin typeface="Arial" pitchFamily="34" charset="0"/>
              </a:rPr>
              <a:t>.</a:t>
            </a:r>
          </a:p>
          <a:p>
            <a:pPr marL="570731" lvl="1" indent="-215832">
              <a:spcBef>
                <a:spcPts val="465"/>
              </a:spcBef>
              <a:buFont typeface="Arial" pitchFamily="34" charset="0"/>
              <a:buChar char="–"/>
              <a:tabLst>
                <a:tab pos="260334" algn="l"/>
                <a:tab pos="615233" algn="l"/>
                <a:tab pos="970131" algn="l"/>
                <a:tab pos="1325031" algn="l"/>
                <a:tab pos="1679929" algn="l"/>
                <a:tab pos="2033716" algn="l"/>
                <a:tab pos="2388615" algn="l"/>
                <a:tab pos="2743514" algn="l"/>
                <a:tab pos="3098413" algn="l"/>
                <a:tab pos="3453311" algn="l"/>
                <a:tab pos="3808211" algn="l"/>
                <a:tab pos="4161998" algn="l"/>
                <a:tab pos="4516896" algn="l"/>
                <a:tab pos="4871795" algn="l"/>
                <a:tab pos="5226694" algn="l"/>
                <a:tab pos="5581593" algn="l"/>
                <a:tab pos="5936492" algn="l"/>
                <a:tab pos="6291392" algn="l"/>
                <a:tab pos="6645178" algn="l"/>
                <a:tab pos="7000076" algn="l"/>
                <a:tab pos="7354975" algn="l"/>
              </a:tabLst>
            </a:pPr>
            <a:endParaRPr lang="fr-FR" sz="1428" dirty="0">
              <a:solidFill>
                <a:srgbClr val="002060"/>
              </a:solidFill>
              <a:latin typeface="Arial" pitchFamily="34" charset="0"/>
            </a:endParaRPr>
          </a:p>
          <a:p>
            <a:pPr marL="260334" indent="-260334">
              <a:spcBef>
                <a:spcPts val="543"/>
              </a:spcBef>
              <a:tabLst>
                <a:tab pos="260334" algn="l"/>
                <a:tab pos="615233" algn="l"/>
                <a:tab pos="970131" algn="l"/>
                <a:tab pos="1325031" algn="l"/>
                <a:tab pos="1679929" algn="l"/>
                <a:tab pos="2033716" algn="l"/>
                <a:tab pos="2388615" algn="l"/>
                <a:tab pos="2743514" algn="l"/>
                <a:tab pos="3098413" algn="l"/>
                <a:tab pos="3453311" algn="l"/>
                <a:tab pos="3808211" algn="l"/>
                <a:tab pos="4161998" algn="l"/>
                <a:tab pos="4516896" algn="l"/>
                <a:tab pos="4871795" algn="l"/>
                <a:tab pos="5226694" algn="l"/>
                <a:tab pos="5581593" algn="l"/>
                <a:tab pos="5936492" algn="l"/>
                <a:tab pos="6291392" algn="l"/>
                <a:tab pos="6645178" algn="l"/>
                <a:tab pos="7000076" algn="l"/>
                <a:tab pos="7354975" algn="l"/>
              </a:tabLst>
            </a:pPr>
            <a:endParaRPr lang="fr-FR" sz="2789" dirty="0">
              <a:solidFill>
                <a:srgbClr val="000000"/>
              </a:solidFill>
              <a:latin typeface="Arial" pitchFamily="34" charset="0"/>
            </a:endParaRPr>
          </a:p>
          <a:p>
            <a:pPr>
              <a:buFont typeface="Arial" pitchFamily="34" charset="0"/>
              <a:buChar char="•"/>
            </a:pPr>
            <a:endParaRPr lang="fr-FR" dirty="0">
              <a:solidFill>
                <a:srgbClr val="002060"/>
              </a:solidFill>
            </a:endParaRPr>
          </a:p>
          <a:p>
            <a:pPr>
              <a:buFont typeface="Arial" pitchFamily="34" charset="0"/>
              <a:buChar char="•"/>
            </a:pPr>
            <a:endParaRPr lang="fr-FR" dirty="0">
              <a:solidFill>
                <a:srgbClr val="002060"/>
              </a:solidFill>
            </a:endParaRPr>
          </a:p>
          <a:p>
            <a:pPr>
              <a:buFont typeface="Arial" pitchFamily="34" charset="0"/>
              <a:buChar char="•"/>
            </a:pPr>
            <a:endParaRPr lang="fr-FR" dirty="0">
              <a:solidFill>
                <a:srgbClr val="002060"/>
              </a:solidFill>
            </a:endParaRPr>
          </a:p>
          <a:p>
            <a:pPr lvl="2">
              <a:buFont typeface="Arial" pitchFamily="34" charset="0"/>
              <a:buChar char="•"/>
            </a:pPr>
            <a:endParaRPr lang="fr-FR" dirty="0">
              <a:solidFill>
                <a:srgbClr val="002060"/>
              </a:solidFill>
            </a:endParaRPr>
          </a:p>
          <a:p>
            <a:pPr lvl="1">
              <a:buFont typeface="Wingdings" pitchFamily="2" charset="2"/>
              <a:buChar char="ü"/>
            </a:pPr>
            <a:endParaRPr lang="fr-FR" dirty="0">
              <a:solidFill>
                <a:srgbClr val="002060"/>
              </a:solidFill>
            </a:endParaRP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5FB02436-2A26-080D-7793-60E15AA51DD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fr-FR" sz="1600" dirty="0">
                <a:latin typeface="Comic Sans MS" pitchFamily="66" charset="0"/>
              </a:rPr>
              <a:t>cancérogénèse</a:t>
            </a:r>
            <a:endParaRPr lang="fr-FR" dirty="0"/>
          </a:p>
        </p:txBody>
      </p:sp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934942" y="29907"/>
            <a:ext cx="125681" cy="2511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62201" tIns="31101" rIns="62201" bIns="31101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 sz="1224"/>
          </a:p>
        </p:txBody>
      </p:sp>
      <p:sp>
        <p:nvSpPr>
          <p:cNvPr id="49156" name="Rectangle 4"/>
          <p:cNvSpPr>
            <a:spLocks noChangeArrowheads="1"/>
          </p:cNvSpPr>
          <p:nvPr/>
        </p:nvSpPr>
        <p:spPr bwMode="auto">
          <a:xfrm>
            <a:off x="934942" y="-125596"/>
            <a:ext cx="125681" cy="2511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62201" tIns="31101" rIns="62201" bIns="31101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 sz="1224"/>
          </a:p>
        </p:txBody>
      </p:sp>
      <p:sp>
        <p:nvSpPr>
          <p:cNvPr id="49158" name="Rectangle 6"/>
          <p:cNvSpPr>
            <a:spLocks noChangeArrowheads="1"/>
          </p:cNvSpPr>
          <p:nvPr/>
        </p:nvSpPr>
        <p:spPr bwMode="auto">
          <a:xfrm>
            <a:off x="934942" y="-125596"/>
            <a:ext cx="125681" cy="2511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62201" tIns="31101" rIns="62201" bIns="31101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 sz="1224"/>
          </a:p>
        </p:txBody>
      </p:sp>
      <p:sp>
        <p:nvSpPr>
          <p:cNvPr id="49160" name="Rectangle 8"/>
          <p:cNvSpPr>
            <a:spLocks noChangeArrowheads="1"/>
          </p:cNvSpPr>
          <p:nvPr/>
        </p:nvSpPr>
        <p:spPr bwMode="auto">
          <a:xfrm>
            <a:off x="934942" y="-125596"/>
            <a:ext cx="125681" cy="2511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62201" tIns="31101" rIns="62201" bIns="31101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 sz="1224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A683E122-72C7-43CD-AD45-459FD46A45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9789" y="114408"/>
            <a:ext cx="5763874" cy="4695693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C8899222-56B7-43D3-887F-799ADD4F83FB}"/>
              </a:ext>
            </a:extLst>
          </p:cNvPr>
          <p:cNvSpPr txBox="1"/>
          <p:nvPr/>
        </p:nvSpPr>
        <p:spPr>
          <a:xfrm>
            <a:off x="467544" y="2016304"/>
            <a:ext cx="1335774" cy="469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24" dirty="0"/>
              <a:t>Oxyde d’éthylène</a:t>
            </a:r>
          </a:p>
        </p:txBody>
      </p:sp>
    </p:spTree>
    <p:extLst>
      <p:ext uri="{BB962C8B-B14F-4D97-AF65-F5344CB8AC3E}">
        <p14:creationId xmlns:p14="http://schemas.microsoft.com/office/powerpoint/2010/main" val="995973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r-FR" sz="2245" dirty="0">
                <a:latin typeface="Comic Sans MS" pitchFamily="66" charset="0"/>
              </a:rPr>
              <a:t>Les modèles </a:t>
            </a:r>
          </a:p>
        </p:txBody>
      </p:sp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E38C4CB7-0245-8217-A7E7-C0A9F4CCE99B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3187" name="Rectangle 3"/>
          <p:cNvSpPr>
            <a:spLocks noGrp="1" noChangeArrowheads="1"/>
          </p:cNvSpPr>
          <p:nvPr>
            <p:ph type="body" sz="quarter" idx="13"/>
          </p:nvPr>
        </p:nvSpPr>
        <p:spPr/>
        <p:txBody>
          <a:bodyPr/>
          <a:lstStyle/>
          <a:p>
            <a:pPr marL="354899" lvl="1" indent="0">
              <a:spcBef>
                <a:spcPts val="465"/>
              </a:spcBef>
              <a:buNone/>
              <a:tabLst>
                <a:tab pos="260334" algn="l"/>
                <a:tab pos="615233" algn="l"/>
                <a:tab pos="970131" algn="l"/>
                <a:tab pos="1325031" algn="l"/>
                <a:tab pos="1679929" algn="l"/>
                <a:tab pos="2033716" algn="l"/>
                <a:tab pos="2388615" algn="l"/>
                <a:tab pos="2743514" algn="l"/>
                <a:tab pos="3098413" algn="l"/>
                <a:tab pos="3453311" algn="l"/>
                <a:tab pos="3808211" algn="l"/>
                <a:tab pos="4161998" algn="l"/>
                <a:tab pos="4516896" algn="l"/>
                <a:tab pos="4871795" algn="l"/>
                <a:tab pos="5226694" algn="l"/>
                <a:tab pos="5581593" algn="l"/>
                <a:tab pos="5936492" algn="l"/>
                <a:tab pos="6291392" algn="l"/>
                <a:tab pos="6645178" algn="l"/>
                <a:tab pos="7000076" algn="l"/>
                <a:tab pos="7354975" algn="l"/>
              </a:tabLst>
            </a:pPr>
            <a:r>
              <a:rPr lang="fr-FR" sz="1428" dirty="0">
                <a:solidFill>
                  <a:srgbClr val="002060"/>
                </a:solidFill>
                <a:latin typeface="Arial" pitchFamily="34" charset="0"/>
              </a:rPr>
              <a:t>.</a:t>
            </a:r>
          </a:p>
          <a:p>
            <a:pPr marL="570731" lvl="1" indent="-215832">
              <a:spcBef>
                <a:spcPts val="465"/>
              </a:spcBef>
              <a:buFont typeface="Arial" pitchFamily="34" charset="0"/>
              <a:buChar char="–"/>
              <a:tabLst>
                <a:tab pos="260334" algn="l"/>
                <a:tab pos="615233" algn="l"/>
                <a:tab pos="970131" algn="l"/>
                <a:tab pos="1325031" algn="l"/>
                <a:tab pos="1679929" algn="l"/>
                <a:tab pos="2033716" algn="l"/>
                <a:tab pos="2388615" algn="l"/>
                <a:tab pos="2743514" algn="l"/>
                <a:tab pos="3098413" algn="l"/>
                <a:tab pos="3453311" algn="l"/>
                <a:tab pos="3808211" algn="l"/>
                <a:tab pos="4161998" algn="l"/>
                <a:tab pos="4516896" algn="l"/>
                <a:tab pos="4871795" algn="l"/>
                <a:tab pos="5226694" algn="l"/>
                <a:tab pos="5581593" algn="l"/>
                <a:tab pos="5936492" algn="l"/>
                <a:tab pos="6291392" algn="l"/>
                <a:tab pos="6645178" algn="l"/>
                <a:tab pos="7000076" algn="l"/>
                <a:tab pos="7354975" algn="l"/>
              </a:tabLst>
            </a:pPr>
            <a:endParaRPr lang="fr-FR" sz="1428" dirty="0">
              <a:solidFill>
                <a:srgbClr val="002060"/>
              </a:solidFill>
              <a:latin typeface="Arial" pitchFamily="34" charset="0"/>
            </a:endParaRPr>
          </a:p>
          <a:p>
            <a:pPr marL="260334" indent="-260334">
              <a:spcBef>
                <a:spcPts val="543"/>
              </a:spcBef>
              <a:tabLst>
                <a:tab pos="260334" algn="l"/>
                <a:tab pos="615233" algn="l"/>
                <a:tab pos="970131" algn="l"/>
                <a:tab pos="1325031" algn="l"/>
                <a:tab pos="1679929" algn="l"/>
                <a:tab pos="2033716" algn="l"/>
                <a:tab pos="2388615" algn="l"/>
                <a:tab pos="2743514" algn="l"/>
                <a:tab pos="3098413" algn="l"/>
                <a:tab pos="3453311" algn="l"/>
                <a:tab pos="3808211" algn="l"/>
                <a:tab pos="4161998" algn="l"/>
                <a:tab pos="4516896" algn="l"/>
                <a:tab pos="4871795" algn="l"/>
                <a:tab pos="5226694" algn="l"/>
                <a:tab pos="5581593" algn="l"/>
                <a:tab pos="5936492" algn="l"/>
                <a:tab pos="6291392" algn="l"/>
                <a:tab pos="6645178" algn="l"/>
                <a:tab pos="7000076" algn="l"/>
                <a:tab pos="7354975" algn="l"/>
              </a:tabLst>
            </a:pPr>
            <a:endParaRPr lang="fr-FR" sz="2789" dirty="0">
              <a:solidFill>
                <a:srgbClr val="000000"/>
              </a:solidFill>
              <a:latin typeface="Arial" pitchFamily="34" charset="0"/>
            </a:endParaRPr>
          </a:p>
          <a:p>
            <a:pPr>
              <a:buFont typeface="Arial" pitchFamily="34" charset="0"/>
              <a:buChar char="•"/>
            </a:pPr>
            <a:endParaRPr lang="fr-FR" dirty="0">
              <a:solidFill>
                <a:srgbClr val="002060"/>
              </a:solidFill>
            </a:endParaRPr>
          </a:p>
          <a:p>
            <a:pPr>
              <a:buFont typeface="Arial" pitchFamily="34" charset="0"/>
              <a:buChar char="•"/>
            </a:pPr>
            <a:endParaRPr lang="fr-FR" dirty="0">
              <a:solidFill>
                <a:srgbClr val="002060"/>
              </a:solidFill>
            </a:endParaRPr>
          </a:p>
          <a:p>
            <a:pPr>
              <a:buFont typeface="Arial" pitchFamily="34" charset="0"/>
              <a:buChar char="•"/>
            </a:pPr>
            <a:endParaRPr lang="fr-FR" dirty="0">
              <a:solidFill>
                <a:srgbClr val="002060"/>
              </a:solidFill>
            </a:endParaRPr>
          </a:p>
          <a:p>
            <a:pPr lvl="2">
              <a:buFont typeface="Arial" pitchFamily="34" charset="0"/>
              <a:buChar char="•"/>
            </a:pPr>
            <a:endParaRPr lang="fr-FR" dirty="0">
              <a:solidFill>
                <a:srgbClr val="002060"/>
              </a:solidFill>
            </a:endParaRPr>
          </a:p>
          <a:p>
            <a:pPr lvl="1">
              <a:buFont typeface="Wingdings" pitchFamily="2" charset="2"/>
              <a:buChar char="ü"/>
            </a:pPr>
            <a:endParaRPr lang="fr-FR" dirty="0">
              <a:solidFill>
                <a:srgbClr val="002060"/>
              </a:solidFill>
            </a:endParaRP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5FB02436-2A26-080D-7793-60E15AA51DD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fr-FR" sz="1600" dirty="0">
                <a:latin typeface="Comic Sans MS" pitchFamily="66" charset="0"/>
              </a:rPr>
              <a:t>cancérogénèse</a:t>
            </a:r>
            <a:endParaRPr lang="fr-FR" dirty="0"/>
          </a:p>
        </p:txBody>
      </p:sp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934942" y="29907"/>
            <a:ext cx="125681" cy="2511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62201" tIns="31101" rIns="62201" bIns="31101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 sz="1224"/>
          </a:p>
        </p:txBody>
      </p:sp>
      <p:sp>
        <p:nvSpPr>
          <p:cNvPr id="49156" name="Rectangle 4"/>
          <p:cNvSpPr>
            <a:spLocks noChangeArrowheads="1"/>
          </p:cNvSpPr>
          <p:nvPr/>
        </p:nvSpPr>
        <p:spPr bwMode="auto">
          <a:xfrm>
            <a:off x="934942" y="-125596"/>
            <a:ext cx="125681" cy="2511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62201" tIns="31101" rIns="62201" bIns="31101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 sz="1224"/>
          </a:p>
        </p:txBody>
      </p:sp>
      <p:sp>
        <p:nvSpPr>
          <p:cNvPr id="49158" name="Rectangle 6"/>
          <p:cNvSpPr>
            <a:spLocks noChangeArrowheads="1"/>
          </p:cNvSpPr>
          <p:nvPr/>
        </p:nvSpPr>
        <p:spPr bwMode="auto">
          <a:xfrm>
            <a:off x="934942" y="-125596"/>
            <a:ext cx="125681" cy="2511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62201" tIns="31101" rIns="62201" bIns="31101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 sz="1224"/>
          </a:p>
        </p:txBody>
      </p:sp>
      <p:sp>
        <p:nvSpPr>
          <p:cNvPr id="49160" name="Rectangle 8"/>
          <p:cNvSpPr>
            <a:spLocks noChangeArrowheads="1"/>
          </p:cNvSpPr>
          <p:nvPr/>
        </p:nvSpPr>
        <p:spPr bwMode="auto">
          <a:xfrm>
            <a:off x="934942" y="-125596"/>
            <a:ext cx="125681" cy="2511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62201" tIns="31101" rIns="62201" bIns="31101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 sz="1224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A683E122-72C7-43CD-AD45-459FD46A45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3190" y="143847"/>
            <a:ext cx="5543470" cy="4516135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C8899222-56B7-43D3-887F-799ADD4F83FB}"/>
              </a:ext>
            </a:extLst>
          </p:cNvPr>
          <p:cNvSpPr txBox="1"/>
          <p:nvPr/>
        </p:nvSpPr>
        <p:spPr>
          <a:xfrm>
            <a:off x="368267" y="1697516"/>
            <a:ext cx="1888639" cy="2807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24" dirty="0"/>
              <a:t>Oxyde d’éthylène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335C6477-4A8F-D967-4EFA-F22D1CFFFB44}"/>
              </a:ext>
            </a:extLst>
          </p:cNvPr>
          <p:cNvSpPr txBox="1"/>
          <p:nvPr/>
        </p:nvSpPr>
        <p:spPr>
          <a:xfrm>
            <a:off x="927572" y="2125683"/>
            <a:ext cx="2218894" cy="469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24" dirty="0"/>
              <a:t>Quel modèle passe le mieux </a:t>
            </a:r>
            <a:r>
              <a:rPr lang="fr-FR" sz="1224" b="1" dirty="0"/>
              <a:t>par les points </a:t>
            </a:r>
            <a:r>
              <a:rPr lang="fr-FR" sz="1224" dirty="0"/>
              <a:t>?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5FEE3566-1F24-8A1E-9DC3-70F15B1F1A7D}"/>
              </a:ext>
            </a:extLst>
          </p:cNvPr>
          <p:cNvSpPr txBox="1"/>
          <p:nvPr/>
        </p:nvSpPr>
        <p:spPr>
          <a:xfrm>
            <a:off x="927571" y="2719935"/>
            <a:ext cx="2477975" cy="469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24" dirty="0"/>
              <a:t>Quel modèle est le plus </a:t>
            </a:r>
            <a:r>
              <a:rPr lang="fr-FR" sz="1224" b="1" dirty="0"/>
              <a:t>simple / compliqué</a:t>
            </a:r>
            <a:r>
              <a:rPr lang="fr-FR" sz="1224" dirty="0"/>
              <a:t> ?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45159391-827C-4504-6644-68B05D179E7C}"/>
              </a:ext>
            </a:extLst>
          </p:cNvPr>
          <p:cNvSpPr txBox="1"/>
          <p:nvPr/>
        </p:nvSpPr>
        <p:spPr>
          <a:xfrm>
            <a:off x="918309" y="3286379"/>
            <a:ext cx="2218894" cy="6574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24" dirty="0"/>
              <a:t>Quels modèles représentent la </a:t>
            </a:r>
            <a:r>
              <a:rPr lang="fr-FR" sz="1224" b="1" dirty="0"/>
              <a:t>linéarité</a:t>
            </a:r>
            <a:r>
              <a:rPr lang="fr-FR" sz="1224" dirty="0"/>
              <a:t> aux faibles doses ?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6ABD5521-3CC1-5173-27E0-D18DC7437195}"/>
              </a:ext>
            </a:extLst>
          </p:cNvPr>
          <p:cNvSpPr txBox="1"/>
          <p:nvPr/>
        </p:nvSpPr>
        <p:spPr>
          <a:xfrm>
            <a:off x="918309" y="4042195"/>
            <a:ext cx="2218894" cy="6574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24" dirty="0"/>
              <a:t>Quel modèle donne le plus faible / le plus grand </a:t>
            </a:r>
            <a:r>
              <a:rPr lang="fr-FR" sz="1224" b="1" dirty="0"/>
              <a:t>excès de risque unitaire</a:t>
            </a:r>
            <a:r>
              <a:rPr lang="fr-FR" sz="1224" dirty="0"/>
              <a:t> ? </a:t>
            </a:r>
          </a:p>
        </p:txBody>
      </p:sp>
    </p:spTree>
    <p:extLst>
      <p:ext uri="{BB962C8B-B14F-4D97-AF65-F5344CB8AC3E}">
        <p14:creationId xmlns:p14="http://schemas.microsoft.com/office/powerpoint/2010/main" val="779088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BB04DAF8-4E6E-437E-82FB-248884EB05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Exercice type de données – choix du modèle</a:t>
            </a:r>
          </a:p>
        </p:txBody>
      </p:sp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03B68F00-538E-4ED0-8DAF-77CA85D289FD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fr-FR" dirty="0">
                <a:hlinkClick r:id="rId2"/>
              </a:rPr>
              <a:t>https://learningapps.org/display?v=p0kubdyqn22</a:t>
            </a:r>
            <a:endParaRPr lang="fr-FR" dirty="0"/>
          </a:p>
          <a:p>
            <a:r>
              <a:rPr lang="fr-FR" dirty="0"/>
              <a:t> </a:t>
            </a:r>
          </a:p>
          <a:p>
            <a:endParaRPr lang="fr-FR" dirty="0"/>
          </a:p>
          <a:p>
            <a:endParaRPr lang="fr-FR" dirty="0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0D8FC105-6B4B-6465-8C8C-2B8AB976286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2F0EC55D-98AB-7DD8-F045-E1AE878116D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BF2D5BB-8A45-4771-8359-7746ADC2329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2320" y="319218"/>
            <a:ext cx="1242257" cy="1242257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AC7450AF-1CFF-4ABB-A021-B50F3EED87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440"/>
          <a:stretch/>
        </p:blipFill>
        <p:spPr>
          <a:xfrm>
            <a:off x="1547664" y="2101475"/>
            <a:ext cx="6442050" cy="219846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C37B21A-31BC-4BD1-8841-5D92F5E25058}"/>
              </a:ext>
            </a:extLst>
          </p:cNvPr>
          <p:cNvSpPr/>
          <p:nvPr/>
        </p:nvSpPr>
        <p:spPr bwMode="auto">
          <a:xfrm>
            <a:off x="2838456" y="2571750"/>
            <a:ext cx="5241179" cy="2364064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2201" tIns="31101" rIns="62201" bIns="31101" numCol="1" rtlCol="0" anchor="t" anchorCtr="0" compatLnSpc="1">
            <a:prstTxWarp prst="textNoShape">
              <a:avLst/>
            </a:prstTxWarp>
          </a:bodyPr>
          <a:lstStyle/>
          <a:p>
            <a:pPr defTabSz="621975" eaLnBrk="0" fontAlgn="base" hangingPunct="0">
              <a:spcBef>
                <a:spcPct val="0"/>
              </a:spcBef>
              <a:spcAft>
                <a:spcPct val="0"/>
              </a:spcAft>
            </a:pPr>
            <a:endParaRPr lang="fr-FR" sz="816">
              <a:latin typeface="Lucida Sans Unicod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53287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11F1A4F-F74B-FD01-B326-837FA932B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Contexte de la modélisation dose-réponse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EA09FA45-5CCC-397C-5308-0A93BE9DC6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r>
              <a:rPr lang="fr-FR" cap="all"/>
              <a:t>09/01/2024</a:t>
            </a:r>
            <a:endParaRPr lang="fr-FR" cap="all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88DEB829-B95B-ED07-72AA-493D0A8D50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Institut national de l’environnement industriel et des risques</a:t>
            </a:r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B2E1573-34A2-B331-EE81-5394D3F7B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3</a:t>
            </a:fld>
            <a:endParaRPr lang="fr-FR" dirty="0"/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4D4347A1-5DE3-3DD2-603A-F3622B239232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61BF8316-C615-BA13-A8AE-603770C9882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8BC693CD-6478-1DCD-B92B-2430810A8AE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fr-FR" dirty="0"/>
              <a:t>Contexte réglementaire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D4B9B008-4AEE-183F-BFFE-C6E0D4886666}"/>
              </a:ext>
            </a:extLst>
          </p:cNvPr>
          <p:cNvSpPr txBox="1"/>
          <p:nvPr/>
        </p:nvSpPr>
        <p:spPr>
          <a:xfrm>
            <a:off x="6643389" y="2041487"/>
            <a:ext cx="2338650" cy="101566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indent="0"/>
            <a:r>
              <a:rPr lang="fr-FR" sz="1200" dirty="0"/>
              <a:t>Valeur Toxique de Référence pour l’évaluation du risque : </a:t>
            </a:r>
          </a:p>
          <a:p>
            <a:pPr marL="0" indent="0"/>
            <a:r>
              <a:rPr lang="fr-FR" sz="1200" dirty="0"/>
              <a:t>Concentration dans l’air</a:t>
            </a:r>
          </a:p>
          <a:p>
            <a:pPr marL="0" indent="0"/>
            <a:r>
              <a:rPr lang="fr-FR" sz="1200" dirty="0"/>
              <a:t>Dose journalière admissible ou tolérable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DD95FEE7-686F-F696-5F8B-540EDB609634}"/>
              </a:ext>
            </a:extLst>
          </p:cNvPr>
          <p:cNvSpPr txBox="1"/>
          <p:nvPr/>
        </p:nvSpPr>
        <p:spPr>
          <a:xfrm>
            <a:off x="164424" y="2156252"/>
            <a:ext cx="3215966" cy="143116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fr-FR" sz="1050" dirty="0"/>
              <a:t>déterminer un Point of </a:t>
            </a:r>
            <a:r>
              <a:rPr lang="fr-FR" sz="1050" dirty="0" err="1"/>
              <a:t>Departure</a:t>
            </a:r>
            <a:r>
              <a:rPr lang="fr-FR" sz="1050" dirty="0"/>
              <a:t> (POD) qui quantifie la toxicité : </a:t>
            </a:r>
          </a:p>
          <a:p>
            <a:r>
              <a:rPr lang="fr-FR" sz="1200" dirty="0"/>
              <a:t>une LOAEL, </a:t>
            </a:r>
          </a:p>
          <a:p>
            <a:r>
              <a:rPr lang="fr-FR" sz="1200" dirty="0"/>
              <a:t>une NOAEL, </a:t>
            </a:r>
          </a:p>
          <a:p>
            <a:r>
              <a:rPr lang="fr-FR" sz="1200" dirty="0"/>
              <a:t>une EC05 (Equivalent Concentration 5%), </a:t>
            </a:r>
          </a:p>
          <a:p>
            <a:r>
              <a:rPr lang="fr-FR" sz="1200" dirty="0"/>
              <a:t>une BMD10 (</a:t>
            </a:r>
            <a:r>
              <a:rPr lang="fr-FR" sz="1200" dirty="0" err="1"/>
              <a:t>BenchMark</a:t>
            </a:r>
            <a:r>
              <a:rPr lang="fr-FR" sz="1200" dirty="0"/>
              <a:t> Dose 10%), </a:t>
            </a:r>
            <a:r>
              <a:rPr lang="fr-FR" sz="1200" dirty="0" err="1"/>
              <a:t>etc</a:t>
            </a:r>
            <a:endParaRPr lang="fr-FR" sz="1200" dirty="0"/>
          </a:p>
          <a:p>
            <a:pPr marL="0" indent="0"/>
            <a:endParaRPr lang="fr-FR" dirty="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843DBE4C-BD91-9562-B490-A50E4E5D3B97}"/>
              </a:ext>
            </a:extLst>
          </p:cNvPr>
          <p:cNvSpPr txBox="1"/>
          <p:nvPr/>
        </p:nvSpPr>
        <p:spPr>
          <a:xfrm>
            <a:off x="3470177" y="2364000"/>
            <a:ext cx="2948888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indent="0"/>
            <a:r>
              <a:rPr lang="fr-FR" sz="1400" dirty="0"/>
              <a:t>POD * facteurs d’ajustement * </a:t>
            </a:r>
          </a:p>
          <a:p>
            <a:pPr marL="0" indent="0"/>
            <a:r>
              <a:rPr lang="fr-FR" sz="1400" dirty="0"/>
              <a:t>facteurs d’incertitudes </a:t>
            </a:r>
          </a:p>
        </p:txBody>
      </p:sp>
      <p:grpSp>
        <p:nvGrpSpPr>
          <p:cNvPr id="10" name="Groupe 9">
            <a:extLst>
              <a:ext uri="{FF2B5EF4-FFF2-40B4-BE49-F238E27FC236}">
                <a16:creationId xmlns:a16="http://schemas.microsoft.com/office/drawing/2014/main" id="{A76F3EDB-5B28-95A4-6FF2-C9CEE07F3456}"/>
              </a:ext>
            </a:extLst>
          </p:cNvPr>
          <p:cNvGrpSpPr/>
          <p:nvPr/>
        </p:nvGrpSpPr>
        <p:grpSpPr>
          <a:xfrm>
            <a:off x="467544" y="3716380"/>
            <a:ext cx="1604132" cy="736609"/>
            <a:chOff x="2898428" y="6228903"/>
            <a:chExt cx="2223112" cy="1094016"/>
          </a:xfrm>
        </p:grpSpPr>
        <p:pic>
          <p:nvPicPr>
            <p:cNvPr id="13" name="Image 12" descr="dead-mouse2.jpg">
              <a:extLst>
                <a:ext uri="{FF2B5EF4-FFF2-40B4-BE49-F238E27FC236}">
                  <a16:creationId xmlns:a16="http://schemas.microsoft.com/office/drawing/2014/main" id="{3ECFDE9E-1A72-D91E-5234-5DB2E4CEA4C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050556" y="6228903"/>
              <a:ext cx="1070984" cy="1094016"/>
            </a:xfrm>
            <a:prstGeom prst="rect">
              <a:avLst/>
            </a:prstGeom>
          </p:spPr>
        </p:pic>
        <p:pic>
          <p:nvPicPr>
            <p:cNvPr id="14" name="Image 13" descr="happy_rat.jpg">
              <a:extLst>
                <a:ext uri="{FF2B5EF4-FFF2-40B4-BE49-F238E27FC236}">
                  <a16:creationId xmlns:a16="http://schemas.microsoft.com/office/drawing/2014/main" id="{27750F4B-86CA-6F03-20EC-2128D2A398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98428" y="6300911"/>
              <a:ext cx="1080120" cy="952789"/>
            </a:xfrm>
            <a:prstGeom prst="rect">
              <a:avLst/>
            </a:prstGeom>
          </p:spPr>
        </p:pic>
        <p:cxnSp>
          <p:nvCxnSpPr>
            <p:cNvPr id="15" name="Connecteur droit 14">
              <a:extLst>
                <a:ext uri="{FF2B5EF4-FFF2-40B4-BE49-F238E27FC236}">
                  <a16:creationId xmlns:a16="http://schemas.microsoft.com/office/drawing/2014/main" id="{5E792FDD-4107-B55A-23E1-E979440D5BB4}"/>
                </a:ext>
              </a:extLst>
            </p:cNvPr>
            <p:cNvCxnSpPr/>
            <p:nvPr/>
          </p:nvCxnSpPr>
          <p:spPr bwMode="auto">
            <a:xfrm flipH="1">
              <a:off x="3834532" y="6228903"/>
              <a:ext cx="576064" cy="1080120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16" name="Flèche : droite 15">
            <a:extLst>
              <a:ext uri="{FF2B5EF4-FFF2-40B4-BE49-F238E27FC236}">
                <a16:creationId xmlns:a16="http://schemas.microsoft.com/office/drawing/2014/main" id="{8ECD7633-EF08-73E7-04F5-E9F485569FF4}"/>
              </a:ext>
            </a:extLst>
          </p:cNvPr>
          <p:cNvSpPr/>
          <p:nvPr/>
        </p:nvSpPr>
        <p:spPr>
          <a:xfrm>
            <a:off x="6264000" y="2549318"/>
            <a:ext cx="379389" cy="16644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Flèche : droite 16">
            <a:extLst>
              <a:ext uri="{FF2B5EF4-FFF2-40B4-BE49-F238E27FC236}">
                <a16:creationId xmlns:a16="http://schemas.microsoft.com/office/drawing/2014/main" id="{36D3BE82-7278-80C5-381E-F05E8271005C}"/>
              </a:ext>
            </a:extLst>
          </p:cNvPr>
          <p:cNvSpPr/>
          <p:nvPr/>
        </p:nvSpPr>
        <p:spPr>
          <a:xfrm>
            <a:off x="3149310" y="2530840"/>
            <a:ext cx="379389" cy="16644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75337CBD-F3AB-6A66-50EC-144A6BC868C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768" y="3907665"/>
            <a:ext cx="552539" cy="305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771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BCF606EA-BF42-44AB-AA00-55E42FA7AD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Modélisation de la relation dose-réponse</a:t>
            </a:r>
            <a:br>
              <a:rPr lang="fr-FR" dirty="0"/>
            </a:br>
            <a:r>
              <a:rPr lang="fr-FR" dirty="0"/>
              <a:t>	</a:t>
            </a:r>
            <a:r>
              <a:rPr lang="fr-FR" sz="2400" dirty="0"/>
              <a:t>Calibrer le modèle</a:t>
            </a:r>
            <a:endParaRPr lang="fr-FR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8DADC61-730C-4455-ACBD-9537976304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r>
              <a:rPr lang="fr-FR" cap="all"/>
              <a:t>XX/XX/XXXX</a:t>
            </a:r>
            <a:endParaRPr lang="fr-FR" cap="all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D89A40D-C027-4D8B-8F44-EC70FEB4A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30</a:t>
            </a:fld>
            <a:endParaRPr lang="fr-FR" dirty="0"/>
          </a:p>
        </p:txBody>
      </p:sp>
      <p:sp>
        <p:nvSpPr>
          <p:cNvPr id="7" name="Espace réservé du pied de page 6">
            <a:extLst>
              <a:ext uri="{FF2B5EF4-FFF2-40B4-BE49-F238E27FC236}">
                <a16:creationId xmlns:a16="http://schemas.microsoft.com/office/drawing/2014/main" id="{0DE506B8-7AF9-4AD4-8316-0DEE157356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Institut national de l’environnement industriel et des risques</a:t>
            </a:r>
          </a:p>
        </p:txBody>
      </p:sp>
    </p:spTree>
    <p:extLst>
      <p:ext uri="{BB962C8B-B14F-4D97-AF65-F5344CB8AC3E}">
        <p14:creationId xmlns:p14="http://schemas.microsoft.com/office/powerpoint/2010/main" val="34424994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BA85886-CCCF-4BF0-A857-73B9093D4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Estimation des paramètres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4CD54432-0823-47C0-C3CE-B8CC502807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r>
              <a:rPr lang="fr-FR" cap="all"/>
              <a:t>09/01/2024</a:t>
            </a:r>
            <a:endParaRPr lang="fr-FR" cap="all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3410F14-96BC-7E9B-22CE-5AC1E85C4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Institut national de l’environnement industriel et des risques</a:t>
            </a:r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E5E917E-8ACC-90FF-5231-3B753D69B9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31</a:t>
            </a:fld>
            <a:endParaRPr lang="fr-FR" dirty="0"/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5CF0C447-BEF2-4F20-B37B-84BEBD75A2E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59384" y="1851670"/>
            <a:ext cx="8424000" cy="2574000"/>
          </a:xfrm>
        </p:spPr>
        <p:txBody>
          <a:bodyPr/>
          <a:lstStyle/>
          <a:p>
            <a:r>
              <a:rPr lang="fr-FR" dirty="0"/>
              <a:t>Inférence </a:t>
            </a:r>
            <a:r>
              <a:rPr lang="fr-FR" dirty="0" err="1"/>
              <a:t>fréquentiste</a:t>
            </a:r>
            <a:r>
              <a:rPr lang="fr-FR" dirty="0"/>
              <a:t> ou bayésienne</a:t>
            </a:r>
          </a:p>
          <a:p>
            <a:endParaRPr lang="fr-FR" dirty="0"/>
          </a:p>
          <a:p>
            <a:r>
              <a:rPr lang="fr-FR" dirty="0"/>
              <a:t>Trouver les valeurs de paramètres qui maximisent un critère d’ajustement</a:t>
            </a:r>
          </a:p>
          <a:p>
            <a:r>
              <a:rPr lang="fr-FR" dirty="0"/>
              <a:t>	- Minimiser la somme des carrés des écarts (méthode des moindres carrés), comme en régression linéaire</a:t>
            </a:r>
          </a:p>
          <a:p>
            <a:r>
              <a:rPr lang="fr-FR" dirty="0"/>
              <a:t>	- Maximiser la vraisemblance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B4350193-A8E7-7836-CEF9-73DC8AFE897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9D55FFF7-0654-E4C0-1631-50352D633A0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586394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171834" y="1004295"/>
            <a:ext cx="5709889" cy="3356811"/>
          </a:xfrm>
        </p:spPr>
        <p:txBody>
          <a:bodyPr/>
          <a:lstStyle/>
          <a:p>
            <a:pPr lvl="1">
              <a:buFont typeface="Arial" pitchFamily="34" charset="0"/>
              <a:buChar char="•"/>
            </a:pPr>
            <a:r>
              <a:rPr lang="fr-FR" sz="1000" dirty="0"/>
              <a:t>R </a:t>
            </a:r>
          </a:p>
          <a:p>
            <a:pPr lvl="2">
              <a:buFont typeface="Arial" pitchFamily="34" charset="0"/>
              <a:buChar char="•"/>
            </a:pPr>
            <a:r>
              <a:rPr lang="fr-FR" sz="900" dirty="0"/>
              <a:t>package </a:t>
            </a:r>
            <a:r>
              <a:rPr lang="fr-FR" sz="900" dirty="0" err="1"/>
              <a:t>drc</a:t>
            </a:r>
            <a:r>
              <a:rPr lang="fr-FR" sz="900" dirty="0"/>
              <a:t> (C. Ritz)</a:t>
            </a:r>
          </a:p>
          <a:p>
            <a:pPr lvl="2">
              <a:buFont typeface="Arial" pitchFamily="34" charset="0"/>
              <a:buChar char="•"/>
            </a:pPr>
            <a:r>
              <a:rPr lang="fr-FR" sz="900" dirty="0"/>
              <a:t>package </a:t>
            </a:r>
            <a:r>
              <a:rPr lang="fr-FR" sz="900" dirty="0" err="1"/>
              <a:t>proast</a:t>
            </a:r>
            <a:r>
              <a:rPr lang="fr-FR" sz="900" dirty="0"/>
              <a:t> (RIVM)</a:t>
            </a:r>
            <a:br>
              <a:rPr lang="fr-FR" sz="900" dirty="0"/>
            </a:br>
            <a:r>
              <a:rPr lang="fr-FR" sz="1400" dirty="0"/>
              <a:t>(« </a:t>
            </a:r>
            <a:r>
              <a:rPr lang="en-US" sz="1400" dirty="0"/>
              <a:t>possibility of statistically comparing dose-responses among subgroups, and the larger flexibility in plotting”)</a:t>
            </a:r>
            <a:endParaRPr lang="fr-FR" sz="1400" dirty="0"/>
          </a:p>
          <a:p>
            <a:pPr lvl="2">
              <a:buFont typeface="Arial" pitchFamily="34" charset="0"/>
              <a:buChar char="•"/>
            </a:pPr>
            <a:r>
              <a:rPr lang="fr-FR" sz="900" dirty="0"/>
              <a:t>Package </a:t>
            </a:r>
            <a:r>
              <a:rPr lang="fr-FR" sz="900" dirty="0" err="1"/>
              <a:t>DoseFinding</a:t>
            </a:r>
            <a:endParaRPr lang="fr-FR" sz="900" dirty="0"/>
          </a:p>
          <a:p>
            <a:pPr lvl="2">
              <a:buFont typeface="Arial" pitchFamily="34" charset="0"/>
              <a:buChar char="•"/>
            </a:pPr>
            <a:r>
              <a:rPr lang="fr-FR" sz="900" dirty="0"/>
              <a:t>Package </a:t>
            </a:r>
            <a:r>
              <a:rPr lang="fr-FR" sz="900" dirty="0" err="1"/>
              <a:t>DRomics</a:t>
            </a:r>
            <a:r>
              <a:rPr lang="fr-FR" sz="900" dirty="0"/>
              <a:t> …</a:t>
            </a:r>
          </a:p>
          <a:p>
            <a:pPr lvl="1"/>
            <a:r>
              <a:rPr lang="en-US" sz="1400" dirty="0" err="1"/>
              <a:t>Plateforme</a:t>
            </a:r>
            <a:r>
              <a:rPr lang="en-US" sz="1400" dirty="0"/>
              <a:t> EFSA </a:t>
            </a:r>
            <a:r>
              <a:rPr lang="en-US" sz="1400" dirty="0">
                <a:hlinkClick r:id="rId3"/>
              </a:rPr>
              <a:t>https://r4eu.efsa.europa.eu/app/bmd</a:t>
            </a:r>
            <a:r>
              <a:rPr lang="en-US" sz="1400" dirty="0"/>
              <a:t> </a:t>
            </a:r>
          </a:p>
          <a:p>
            <a:pPr lvl="1">
              <a:buFont typeface="Arial" pitchFamily="34" charset="0"/>
              <a:buChar char="•"/>
            </a:pPr>
            <a:r>
              <a:rPr lang="fr-FR" sz="1800" dirty="0"/>
              <a:t>BMDS (US EPA)</a:t>
            </a:r>
          </a:p>
          <a:p>
            <a:pPr lvl="1">
              <a:buFont typeface="Arial" pitchFamily="34" charset="0"/>
              <a:buChar char="•"/>
            </a:pPr>
            <a:endParaRPr lang="fr-FR" sz="1000" dirty="0"/>
          </a:p>
          <a:p>
            <a:pPr lvl="1">
              <a:buFont typeface="Arial" pitchFamily="34" charset="0"/>
              <a:buChar char="•"/>
            </a:pPr>
            <a:r>
              <a:rPr lang="fr-FR" sz="1000" dirty="0" err="1"/>
              <a:t>MSExcel</a:t>
            </a:r>
            <a:r>
              <a:rPr lang="fr-FR" sz="1000" dirty="0"/>
              <a:t> + macro </a:t>
            </a:r>
            <a:r>
              <a:rPr lang="fr-FR" sz="1000" dirty="0" err="1"/>
              <a:t>Regtox</a:t>
            </a:r>
            <a:endParaRPr lang="fr-FR" sz="1000" dirty="0"/>
          </a:p>
          <a:p>
            <a:pPr lvl="1">
              <a:buFont typeface="Arial" pitchFamily="34" charset="0"/>
              <a:buChar char="•"/>
            </a:pPr>
            <a:endParaRPr lang="fr-FR" sz="1000" dirty="0"/>
          </a:p>
          <a:p>
            <a:pPr lvl="1">
              <a:buFont typeface="Arial" pitchFamily="34" charset="0"/>
              <a:buChar char="•"/>
            </a:pPr>
            <a:r>
              <a:rPr lang="fr-FR" sz="1000" dirty="0" err="1"/>
              <a:t>GraphPad</a:t>
            </a:r>
            <a:endParaRPr lang="fr-FR" sz="1000" dirty="0"/>
          </a:p>
          <a:p>
            <a:pPr lvl="1"/>
            <a:r>
              <a:rPr lang="fr-FR" sz="1000" dirty="0" err="1"/>
              <a:t>BMDSExpress</a:t>
            </a:r>
            <a:r>
              <a:rPr lang="fr-FR" sz="1000" dirty="0"/>
              <a:t> </a:t>
            </a:r>
            <a:r>
              <a:rPr lang="fr-FR" sz="1000" dirty="0">
                <a:hlinkClick r:id="rId4"/>
              </a:rPr>
              <a:t>Releases · </a:t>
            </a:r>
            <a:r>
              <a:rPr lang="fr-FR" sz="1000" dirty="0" err="1">
                <a:hlinkClick r:id="rId4"/>
              </a:rPr>
              <a:t>auerbachs</a:t>
            </a:r>
            <a:r>
              <a:rPr lang="fr-FR" sz="1000" dirty="0">
                <a:hlinkClick r:id="rId4"/>
              </a:rPr>
              <a:t>/BMDExpress-2</a:t>
            </a:r>
            <a:endParaRPr lang="fr-FR" sz="1000" dirty="0"/>
          </a:p>
          <a:p>
            <a:pPr lvl="1">
              <a:buFont typeface="Arial" pitchFamily="34" charset="0"/>
              <a:buChar char="•"/>
            </a:pPr>
            <a:endParaRPr lang="fr-FR" sz="1000" dirty="0">
              <a:solidFill>
                <a:srgbClr val="002060"/>
              </a:solidFill>
            </a:endParaRPr>
          </a:p>
          <a:p>
            <a:pPr>
              <a:buFont typeface="Arial" pitchFamily="34" charset="0"/>
              <a:buChar char="•"/>
            </a:pPr>
            <a:endParaRPr lang="fr-FR" sz="1400" dirty="0">
              <a:solidFill>
                <a:srgbClr val="002060"/>
              </a:solidFill>
            </a:endParaRPr>
          </a:p>
          <a:p>
            <a:pPr lvl="1">
              <a:buFont typeface="Arial" pitchFamily="34" charset="0"/>
              <a:buChar char="•"/>
            </a:pPr>
            <a:endParaRPr lang="fr-FR" sz="1000" dirty="0">
              <a:solidFill>
                <a:srgbClr val="002060"/>
              </a:solidFill>
            </a:endParaRPr>
          </a:p>
          <a:p>
            <a:pPr lvl="1">
              <a:buFont typeface="Arial" pitchFamily="34" charset="0"/>
              <a:buChar char="•"/>
            </a:pPr>
            <a:endParaRPr lang="fr-FR" sz="1000" dirty="0">
              <a:solidFill>
                <a:srgbClr val="002060"/>
              </a:solidFill>
            </a:endParaRPr>
          </a:p>
          <a:p>
            <a:pPr>
              <a:buFont typeface="Arial" pitchFamily="34" charset="0"/>
              <a:buChar char="•"/>
            </a:pPr>
            <a:endParaRPr lang="fr-FR" sz="1400" dirty="0">
              <a:solidFill>
                <a:srgbClr val="002060"/>
              </a:solidFill>
            </a:endParaRPr>
          </a:p>
          <a:p>
            <a:pPr>
              <a:buFont typeface="Arial" pitchFamily="34" charset="0"/>
              <a:buChar char="•"/>
            </a:pPr>
            <a:endParaRPr lang="fr-FR" sz="1400" dirty="0">
              <a:solidFill>
                <a:srgbClr val="002060"/>
              </a:solidFill>
            </a:endParaRPr>
          </a:p>
          <a:p>
            <a:pPr lvl="2">
              <a:buFont typeface="Arial" pitchFamily="34" charset="0"/>
              <a:buChar char="•"/>
            </a:pPr>
            <a:endParaRPr lang="fr-FR" sz="900" dirty="0">
              <a:solidFill>
                <a:srgbClr val="002060"/>
              </a:solidFill>
            </a:endParaRPr>
          </a:p>
          <a:p>
            <a:pPr lvl="1">
              <a:buFont typeface="Wingdings" pitchFamily="2" charset="2"/>
              <a:buChar char="ü"/>
            </a:pPr>
            <a:endParaRPr lang="fr-FR" sz="1000" dirty="0">
              <a:solidFill>
                <a:srgbClr val="002060"/>
              </a:solidFill>
            </a:endParaRPr>
          </a:p>
        </p:txBody>
      </p:sp>
      <p:sp>
        <p:nvSpPr>
          <p:cNvPr id="93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r-FR" sz="2245" dirty="0">
                <a:latin typeface="Comic Sans MS" pitchFamily="66" charset="0"/>
              </a:rPr>
              <a:t>Logiciels ? </a:t>
            </a:r>
          </a:p>
        </p:txBody>
      </p:sp>
      <p:pic>
        <p:nvPicPr>
          <p:cNvPr id="4" name="Image 3" descr="téléchargement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76318" y="2685665"/>
            <a:ext cx="496419" cy="496419"/>
          </a:xfrm>
          <a:prstGeom prst="rect">
            <a:avLst/>
          </a:prstGeom>
        </p:spPr>
      </p:pic>
      <p:pic>
        <p:nvPicPr>
          <p:cNvPr id="5" name="Image 4" descr="Rlogo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56902" y="1029698"/>
            <a:ext cx="832711" cy="64535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491837" y="3362067"/>
            <a:ext cx="4227824" cy="2807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224" u="sng" dirty="0">
                <a:solidFill>
                  <a:srgbClr val="FF0000"/>
                </a:solidFill>
              </a:rPr>
              <a:t>http://www.normalesup.org/~vindimian/fr_index.html</a:t>
            </a:r>
          </a:p>
        </p:txBody>
      </p:sp>
      <p:pic>
        <p:nvPicPr>
          <p:cNvPr id="262146" name="Picture 2" descr="National Institute for Public Health and the Environment, Ministry of Health, Welfare and Sport"/>
          <p:cNvPicPr>
            <a:picLocks noChangeAspect="1" noChangeArrowheads="1"/>
          </p:cNvPicPr>
          <p:nvPr/>
        </p:nvPicPr>
        <p:blipFill>
          <a:blip r:embed="rId7" cstate="print"/>
          <a:srcRect l="42335" r="2853" b="17664"/>
          <a:stretch>
            <a:fillRect/>
          </a:stretch>
        </p:blipFill>
        <p:spPr bwMode="auto">
          <a:xfrm>
            <a:off x="6188240" y="1352372"/>
            <a:ext cx="1775705" cy="538813"/>
          </a:xfrm>
          <a:prstGeom prst="rect">
            <a:avLst/>
          </a:prstGeom>
          <a:noFill/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8190" y="3305832"/>
            <a:ext cx="393188" cy="393188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221" y="3902177"/>
            <a:ext cx="1438409" cy="336925"/>
          </a:xfrm>
          <a:prstGeom prst="rect">
            <a:avLst/>
          </a:prstGeom>
        </p:spPr>
      </p:pic>
      <p:sp>
        <p:nvSpPr>
          <p:cNvPr id="7" name="AutoShape 2">
            <a:extLst>
              <a:ext uri="{FF2B5EF4-FFF2-40B4-BE49-F238E27FC236}">
                <a16:creationId xmlns:a16="http://schemas.microsoft.com/office/drawing/2014/main" id="{06E2F29F-7364-91AE-0F66-F3E50B0A4C2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635896" y="2419350"/>
            <a:ext cx="1088504" cy="1088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10" name="Image 9" descr="Une image contenant Police, Graphique, capture d’écran, logo&#10;&#10;Description générée automatiquement">
            <a:extLst>
              <a:ext uri="{FF2B5EF4-FFF2-40B4-BE49-F238E27FC236}">
                <a16:creationId xmlns:a16="http://schemas.microsoft.com/office/drawing/2014/main" id="{B7D36C2C-CCF5-9F30-43A8-482B993DE53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81017" y="2020187"/>
            <a:ext cx="1184479" cy="56854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6BB66DD-174B-EBA2-D840-8572656FA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Exercices de modélisation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1864FA93-E39E-1612-CD8C-C9E17487C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r>
              <a:rPr lang="fr-FR" cap="all"/>
              <a:t>09/01/2024</a:t>
            </a:r>
            <a:endParaRPr lang="fr-FR" cap="all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96F1C715-DA4F-E15C-F5B6-191311B89F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Institut national de l’environnement industriel et des risques</a:t>
            </a:r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F3DA9B6-99EF-D87F-C881-2150C93FB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33</a:t>
            </a:fld>
            <a:endParaRPr lang="fr-FR" dirty="0"/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46C87387-79C4-0657-C5A5-67179CEED75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59998" y="1836000"/>
            <a:ext cx="4644050" cy="2574000"/>
          </a:xfrm>
        </p:spPr>
        <p:txBody>
          <a:bodyPr/>
          <a:lstStyle/>
          <a:p>
            <a:r>
              <a:rPr lang="fr-FR" dirty="0"/>
              <a:t>Dans BMDS,</a:t>
            </a:r>
          </a:p>
          <a:p>
            <a:r>
              <a:rPr lang="fr-FR" dirty="0"/>
              <a:t>Ligne directrice OECD 202 : immobilité de daphnies à 24h. 4 groupes de 5 daphnies pour chaque niveau de concentration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Plus tard</a:t>
            </a:r>
          </a:p>
          <a:p>
            <a:endParaRPr lang="fr-FR" dirty="0"/>
          </a:p>
          <a:p>
            <a:r>
              <a:rPr lang="fr-FR" dirty="0"/>
              <a:t>Dans R,</a:t>
            </a:r>
          </a:p>
          <a:p>
            <a:r>
              <a:rPr lang="fr-FR" dirty="0"/>
              <a:t>Ligne directrice OECD 201 Taux de croissance de végétaux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8EF3C33E-9F0F-1559-8C25-44C5E9737BC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04E1F1D2-AB0A-62C4-F13C-38B2F38EE42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10" name="Image 9" descr="téléchargement.png">
            <a:extLst>
              <a:ext uri="{FF2B5EF4-FFF2-40B4-BE49-F238E27FC236}">
                <a16:creationId xmlns:a16="http://schemas.microsoft.com/office/drawing/2014/main" id="{17550365-114C-4573-AF7A-81932090EC49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544924" y="1613045"/>
            <a:ext cx="1080120" cy="1080120"/>
          </a:xfrm>
          <a:prstGeom prst="rect">
            <a:avLst/>
          </a:prstGeom>
        </p:spPr>
      </p:pic>
      <p:pic>
        <p:nvPicPr>
          <p:cNvPr id="11" name="Image 10" descr="Rlogo.png">
            <a:extLst>
              <a:ext uri="{FF2B5EF4-FFF2-40B4-BE49-F238E27FC236}">
                <a16:creationId xmlns:a16="http://schemas.microsoft.com/office/drawing/2014/main" id="{5170EB57-A86E-AB9B-992A-29B19EE17F6E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220072" y="2845580"/>
            <a:ext cx="1393705" cy="1080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032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6BB66DD-174B-EBA2-D840-8572656FA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Exercice de modélisation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1864FA93-E39E-1612-CD8C-C9E17487C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r>
              <a:rPr lang="fr-FR" cap="all"/>
              <a:t>09/01/2024</a:t>
            </a:r>
            <a:endParaRPr lang="fr-FR" cap="all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96F1C715-DA4F-E15C-F5B6-191311B89F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Institut national de l’environnement industriel et des risques</a:t>
            </a:r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F3DA9B6-99EF-D87F-C881-2150C93FB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34</a:t>
            </a:fld>
            <a:endParaRPr lang="fr-FR" dirty="0"/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46C87387-79C4-0657-C5A5-67179CEED756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fr-FR" dirty="0"/>
              <a:t>Dans BMDS, en ligne </a:t>
            </a:r>
            <a:r>
              <a:rPr lang="fr-FR" dirty="0">
                <a:hlinkClick r:id="rId2"/>
              </a:rPr>
              <a:t>BMDS Online (epa.gov)</a:t>
            </a:r>
            <a:r>
              <a:rPr lang="fr-FR" dirty="0"/>
              <a:t> https://bmdsonline.epa.gov/</a:t>
            </a:r>
          </a:p>
          <a:p>
            <a:r>
              <a:rPr lang="fr-FR" dirty="0"/>
              <a:t>ou en local (à installer, sans droits d’admin)</a:t>
            </a:r>
          </a:p>
          <a:p>
            <a:r>
              <a:rPr lang="fr-FR" dirty="0"/>
              <a:t>Ligne directrice OECD 202 : immobilité de daphnies à 24h. 4 groupes de 5 daphnies pour chaque niveau de concentration</a:t>
            </a:r>
          </a:p>
          <a:p>
            <a:r>
              <a:rPr lang="fr-FR" dirty="0"/>
              <a:t>-&gt; Quelles données sont modélisées? Quel modèle choisir ?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8EF3C33E-9F0F-1559-8C25-44C5E9737BC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04E1F1D2-AB0A-62C4-F13C-38B2F38EE42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fr-FR"/>
          </a:p>
        </p:txBody>
      </p:sp>
      <p:graphicFrame>
        <p:nvGraphicFramePr>
          <p:cNvPr id="9" name="Tableau 8">
            <a:extLst>
              <a:ext uri="{FF2B5EF4-FFF2-40B4-BE49-F238E27FC236}">
                <a16:creationId xmlns:a16="http://schemas.microsoft.com/office/drawing/2014/main" id="{B3F06D02-92DD-9081-087C-392B502ECDC7}"/>
              </a:ext>
            </a:extLst>
          </p:cNvPr>
          <p:cNvGraphicFramePr>
            <a:graphicFrameLocks noGrp="1"/>
          </p:cNvGraphicFramePr>
          <p:nvPr/>
        </p:nvGraphicFramePr>
        <p:xfrm>
          <a:off x="1538795" y="2803038"/>
          <a:ext cx="6096000" cy="1606962"/>
        </p:xfrm>
        <a:graphic>
          <a:graphicData uri="http://schemas.openxmlformats.org/drawingml/2006/table">
            <a:tbl>
              <a:tblPr/>
              <a:tblGrid>
                <a:gridCol w="887760">
                  <a:extLst>
                    <a:ext uri="{9D8B030D-6E8A-4147-A177-3AD203B41FA5}">
                      <a16:colId xmlns:a16="http://schemas.microsoft.com/office/drawing/2014/main" val="1925034305"/>
                    </a:ext>
                  </a:extLst>
                </a:gridCol>
                <a:gridCol w="288032">
                  <a:extLst>
                    <a:ext uri="{9D8B030D-6E8A-4147-A177-3AD203B41FA5}">
                      <a16:colId xmlns:a16="http://schemas.microsoft.com/office/drawing/2014/main" val="3390808102"/>
                    </a:ext>
                  </a:extLst>
                </a:gridCol>
                <a:gridCol w="288032">
                  <a:extLst>
                    <a:ext uri="{9D8B030D-6E8A-4147-A177-3AD203B41FA5}">
                      <a16:colId xmlns:a16="http://schemas.microsoft.com/office/drawing/2014/main" val="3240114470"/>
                    </a:ext>
                  </a:extLst>
                </a:gridCol>
                <a:gridCol w="360040">
                  <a:extLst>
                    <a:ext uri="{9D8B030D-6E8A-4147-A177-3AD203B41FA5}">
                      <a16:colId xmlns:a16="http://schemas.microsoft.com/office/drawing/2014/main" val="4264139146"/>
                    </a:ext>
                  </a:extLst>
                </a:gridCol>
                <a:gridCol w="360040">
                  <a:extLst>
                    <a:ext uri="{9D8B030D-6E8A-4147-A177-3AD203B41FA5}">
                      <a16:colId xmlns:a16="http://schemas.microsoft.com/office/drawing/2014/main" val="2368697153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2686631505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3462319564"/>
                    </a:ext>
                  </a:extLst>
                </a:gridCol>
                <a:gridCol w="1895872">
                  <a:extLst>
                    <a:ext uri="{9D8B030D-6E8A-4147-A177-3AD203B41FA5}">
                      <a16:colId xmlns:a16="http://schemas.microsoft.com/office/drawing/2014/main" val="1975765589"/>
                    </a:ext>
                  </a:extLst>
                </a:gridCol>
              </a:tblGrid>
              <a:tr h="229012"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Concentration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Total_Immobiles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Effectif total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Pct_daphnies_immobiles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5154209"/>
                  </a:ext>
                </a:extLst>
              </a:tr>
              <a:tr h="196850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1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0</a:t>
                      </a:r>
                    </a:p>
                  </a:txBody>
                  <a:tcPr marL="6350" marR="6350" marT="635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20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7524354"/>
                  </a:ext>
                </a:extLst>
              </a:tr>
              <a:tr h="196850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1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5.29</a:t>
                      </a:r>
                    </a:p>
                  </a:txBody>
                  <a:tcPr marL="6350" marR="6350" marT="635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20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523479"/>
                  </a:ext>
                </a:extLst>
              </a:tr>
              <a:tr h="196850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1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9.53</a:t>
                      </a:r>
                    </a:p>
                  </a:txBody>
                  <a:tcPr marL="6350" marR="6350" marT="635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3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20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15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06923505"/>
                  </a:ext>
                </a:extLst>
              </a:tr>
              <a:tr h="196850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1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17.15</a:t>
                      </a:r>
                    </a:p>
                  </a:txBody>
                  <a:tcPr marL="6350" marR="6350" marT="635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4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20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20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26813587"/>
                  </a:ext>
                </a:extLst>
              </a:tr>
              <a:tr h="196850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1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30.86</a:t>
                      </a:r>
                    </a:p>
                  </a:txBody>
                  <a:tcPr marL="6350" marR="6350" marT="635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10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20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50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01257169"/>
                  </a:ext>
                </a:extLst>
              </a:tr>
              <a:tr h="196850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1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55.56</a:t>
                      </a:r>
                    </a:p>
                  </a:txBody>
                  <a:tcPr marL="6350" marR="6350" marT="635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13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20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65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2920449"/>
                  </a:ext>
                </a:extLst>
              </a:tr>
              <a:tr h="196850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1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100</a:t>
                      </a:r>
                    </a:p>
                  </a:txBody>
                  <a:tcPr marL="6350" marR="6350" marT="635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17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20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85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15914527"/>
                  </a:ext>
                </a:extLst>
              </a:tr>
            </a:tbl>
          </a:graphicData>
        </a:graphic>
      </p:graphicFrame>
      <p:pic>
        <p:nvPicPr>
          <p:cNvPr id="10" name="Image 9" descr="téléchargement.png">
            <a:extLst>
              <a:ext uri="{FF2B5EF4-FFF2-40B4-BE49-F238E27FC236}">
                <a16:creationId xmlns:a16="http://schemas.microsoft.com/office/drawing/2014/main" id="{17550365-114C-4573-AF7A-81932090EC49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08104" y="1121610"/>
            <a:ext cx="1080120" cy="1080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706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2"/>
          <p:cNvSpPr>
            <a:spLocks noGrp="1" noChangeArrowheads="1"/>
          </p:cNvSpPr>
          <p:nvPr>
            <p:ph type="title"/>
          </p:nvPr>
        </p:nvSpPr>
        <p:spPr>
          <a:xfrm>
            <a:off x="1309842" y="115899"/>
            <a:ext cx="6899216" cy="450461"/>
          </a:xfrm>
        </p:spPr>
        <p:txBody>
          <a:bodyPr/>
          <a:lstStyle/>
          <a:p>
            <a:r>
              <a:rPr lang="fr-FR" sz="2245" dirty="0">
                <a:latin typeface="Comic Sans MS" pitchFamily="66" charset="0"/>
              </a:rPr>
              <a:t>Transformation des réponses</a:t>
            </a:r>
          </a:p>
        </p:txBody>
      </p:sp>
      <p:sp>
        <p:nvSpPr>
          <p:cNvPr id="931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39124" y="1004295"/>
            <a:ext cx="6542600" cy="3356811"/>
          </a:xfrm>
        </p:spPr>
        <p:txBody>
          <a:bodyPr/>
          <a:lstStyle/>
          <a:p>
            <a:pPr>
              <a:buFont typeface="Arial" pitchFamily="34" charset="0"/>
              <a:buChar char="•"/>
            </a:pPr>
            <a:r>
              <a:rPr lang="fr-FR" dirty="0">
                <a:solidFill>
                  <a:srgbClr val="002060"/>
                </a:solidFill>
              </a:rPr>
              <a:t>Pourquoi?</a:t>
            </a:r>
          </a:p>
          <a:p>
            <a:pPr lvl="1">
              <a:buFont typeface="Arial" pitchFamily="34" charset="0"/>
              <a:buChar char="•"/>
            </a:pPr>
            <a:r>
              <a:rPr lang="fr-FR" dirty="0">
                <a:solidFill>
                  <a:srgbClr val="002060"/>
                </a:solidFill>
              </a:rPr>
              <a:t>Résoudre certains problèmes d’</a:t>
            </a:r>
            <a:r>
              <a:rPr lang="fr-FR" dirty="0" err="1">
                <a:solidFill>
                  <a:srgbClr val="002060"/>
                </a:solidFill>
              </a:rPr>
              <a:t>hétéroscedasticité</a:t>
            </a:r>
            <a:endParaRPr lang="fr-FR" dirty="0">
              <a:solidFill>
                <a:srgbClr val="002060"/>
              </a:solidFill>
            </a:endParaRPr>
          </a:p>
          <a:p>
            <a:pPr lvl="2">
              <a:buFont typeface="Arial" pitchFamily="34" charset="0"/>
              <a:buChar char="•"/>
            </a:pPr>
            <a:r>
              <a:rPr lang="fr-FR" sz="1360" dirty="0" err="1">
                <a:solidFill>
                  <a:srgbClr val="002060"/>
                </a:solidFill>
              </a:rPr>
              <a:t>pb</a:t>
            </a:r>
            <a:r>
              <a:rPr lang="fr-FR" sz="1360" dirty="0">
                <a:solidFill>
                  <a:srgbClr val="002060"/>
                </a:solidFill>
              </a:rPr>
              <a:t> de tests de qualités d’ajustement, biais dans le modèle </a:t>
            </a:r>
            <a:r>
              <a:rPr lang="fr-FR" sz="1360" dirty="0" err="1">
                <a:solidFill>
                  <a:srgbClr val="002060"/>
                </a:solidFill>
              </a:rPr>
              <a:t>probit</a:t>
            </a:r>
            <a:endParaRPr lang="fr-FR" sz="1360" dirty="0">
              <a:solidFill>
                <a:srgbClr val="002060"/>
              </a:solidFill>
            </a:endParaRPr>
          </a:p>
          <a:p>
            <a:pPr lvl="1">
              <a:buFont typeface="Arial" pitchFamily="34" charset="0"/>
              <a:buChar char="•"/>
            </a:pPr>
            <a:r>
              <a:rPr lang="fr-FR" dirty="0">
                <a:solidFill>
                  <a:srgbClr val="002060"/>
                </a:solidFill>
              </a:rPr>
              <a:t>Satisfaire à l’hypothèse de normalité des tests statistiques</a:t>
            </a:r>
          </a:p>
          <a:p>
            <a:pPr lvl="1">
              <a:buFont typeface="Arial" pitchFamily="34" charset="0"/>
              <a:buChar char="•"/>
            </a:pPr>
            <a:endParaRPr lang="fr-FR" dirty="0">
              <a:solidFill>
                <a:srgbClr val="002060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fr-FR" sz="1632" dirty="0">
                <a:solidFill>
                  <a:srgbClr val="002060"/>
                </a:solidFill>
              </a:rPr>
              <a:t>La transformation log est logique pour toutes les réponses correspondant à un ratio ou un facteur</a:t>
            </a:r>
          </a:p>
          <a:p>
            <a:pPr>
              <a:buFont typeface="Arial" pitchFamily="34" charset="0"/>
              <a:buChar char="•"/>
            </a:pPr>
            <a:r>
              <a:rPr lang="fr-FR" sz="1632" dirty="0">
                <a:solidFill>
                  <a:srgbClr val="002060"/>
                </a:solidFill>
              </a:rPr>
              <a:t>La plupart des modèles de DR ne requièrent pas une transformation log de la dose</a:t>
            </a:r>
          </a:p>
          <a:p>
            <a:pPr lvl="1">
              <a:buFont typeface="Arial" pitchFamily="34" charset="0"/>
              <a:buChar char="•"/>
            </a:pPr>
            <a:endParaRPr lang="fr-FR" dirty="0">
              <a:solidFill>
                <a:srgbClr val="002060"/>
              </a:solidFill>
            </a:endParaRPr>
          </a:p>
          <a:p>
            <a:pPr marL="339323" lvl="1" indent="0">
              <a:buNone/>
            </a:pPr>
            <a:endParaRPr lang="fr-FR" dirty="0">
              <a:solidFill>
                <a:srgbClr val="002060"/>
              </a:solidFill>
            </a:endParaRPr>
          </a:p>
          <a:p>
            <a:pPr>
              <a:buFont typeface="Arial" pitchFamily="34" charset="0"/>
              <a:buChar char="•"/>
            </a:pPr>
            <a:endParaRPr lang="fr-FR" dirty="0">
              <a:solidFill>
                <a:srgbClr val="002060"/>
              </a:solidFill>
            </a:endParaRPr>
          </a:p>
          <a:p>
            <a:pPr>
              <a:buFont typeface="Arial" pitchFamily="34" charset="0"/>
              <a:buChar char="•"/>
            </a:pPr>
            <a:endParaRPr lang="fr-FR" dirty="0">
              <a:solidFill>
                <a:srgbClr val="002060"/>
              </a:solidFill>
            </a:endParaRPr>
          </a:p>
          <a:p>
            <a:pPr lvl="2">
              <a:buFont typeface="Arial" pitchFamily="34" charset="0"/>
              <a:buChar char="•"/>
            </a:pPr>
            <a:endParaRPr lang="fr-FR" dirty="0">
              <a:solidFill>
                <a:srgbClr val="002060"/>
              </a:solidFill>
            </a:endParaRPr>
          </a:p>
          <a:p>
            <a:pPr lvl="1">
              <a:buFont typeface="Wingdings" pitchFamily="2" charset="2"/>
              <a:buChar char="ü"/>
            </a:pPr>
            <a:endParaRPr lang="fr-FR" dirty="0">
              <a:solidFill>
                <a:srgbClr val="002060"/>
              </a:solidFill>
            </a:endParaRPr>
          </a:p>
        </p:txBody>
      </p:sp>
      <p:sp>
        <p:nvSpPr>
          <p:cNvPr id="215042" name="Rectangle 2"/>
          <p:cNvSpPr>
            <a:spLocks noChangeArrowheads="1"/>
          </p:cNvSpPr>
          <p:nvPr/>
        </p:nvSpPr>
        <p:spPr bwMode="auto">
          <a:xfrm>
            <a:off x="934942" y="-125596"/>
            <a:ext cx="125681" cy="2511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62201" tIns="31101" rIns="62201" bIns="31101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 sz="1224"/>
          </a:p>
        </p:txBody>
      </p:sp>
      <p:sp>
        <p:nvSpPr>
          <p:cNvPr id="215048" name="Rectangle 8"/>
          <p:cNvSpPr>
            <a:spLocks noChangeArrowheads="1"/>
          </p:cNvSpPr>
          <p:nvPr/>
        </p:nvSpPr>
        <p:spPr bwMode="auto">
          <a:xfrm>
            <a:off x="934942" y="-125596"/>
            <a:ext cx="125681" cy="2511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62201" tIns="31101" rIns="62201" bIns="31101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 sz="1224"/>
          </a:p>
        </p:txBody>
      </p:sp>
    </p:spTree>
    <p:extLst>
      <p:ext uri="{BB962C8B-B14F-4D97-AF65-F5344CB8AC3E}">
        <p14:creationId xmlns:p14="http://schemas.microsoft.com/office/powerpoint/2010/main" val="2831769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2"/>
          <p:cNvSpPr>
            <a:spLocks noGrp="1" noChangeArrowheads="1"/>
          </p:cNvSpPr>
          <p:nvPr>
            <p:ph type="title"/>
          </p:nvPr>
        </p:nvSpPr>
        <p:spPr>
          <a:xfrm>
            <a:off x="1309842" y="115899"/>
            <a:ext cx="6899216" cy="450461"/>
          </a:xfrm>
        </p:spPr>
        <p:txBody>
          <a:bodyPr/>
          <a:lstStyle/>
          <a:p>
            <a:r>
              <a:rPr lang="fr-FR" sz="2245" dirty="0">
                <a:latin typeface="Comic Sans MS" pitchFamily="66" charset="0"/>
              </a:rPr>
              <a:t>Transformation des réponses</a:t>
            </a:r>
          </a:p>
        </p:txBody>
      </p:sp>
      <p:sp>
        <p:nvSpPr>
          <p:cNvPr id="931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39124" y="1004295"/>
            <a:ext cx="6542600" cy="3356811"/>
          </a:xfrm>
        </p:spPr>
        <p:txBody>
          <a:bodyPr/>
          <a:lstStyle/>
          <a:p>
            <a:pPr>
              <a:buFont typeface="Arial" pitchFamily="34" charset="0"/>
              <a:buChar char="•"/>
            </a:pPr>
            <a:r>
              <a:rPr lang="fr-FR" dirty="0">
                <a:solidFill>
                  <a:srgbClr val="002060"/>
                </a:solidFill>
              </a:rPr>
              <a:t>Pourquoi?</a:t>
            </a:r>
          </a:p>
          <a:p>
            <a:pPr lvl="1">
              <a:buFont typeface="Arial" pitchFamily="34" charset="0"/>
              <a:buChar char="•"/>
            </a:pPr>
            <a:r>
              <a:rPr lang="fr-FR" dirty="0">
                <a:solidFill>
                  <a:srgbClr val="002060"/>
                </a:solidFill>
              </a:rPr>
              <a:t>Résoudre certains problèmes d’</a:t>
            </a:r>
            <a:r>
              <a:rPr lang="fr-FR" dirty="0" err="1">
                <a:solidFill>
                  <a:srgbClr val="002060"/>
                </a:solidFill>
              </a:rPr>
              <a:t>hétéroscedasticité</a:t>
            </a:r>
            <a:endParaRPr lang="fr-FR" dirty="0">
              <a:solidFill>
                <a:srgbClr val="002060"/>
              </a:solidFill>
            </a:endParaRPr>
          </a:p>
          <a:p>
            <a:pPr lvl="2">
              <a:buFont typeface="Arial" pitchFamily="34" charset="0"/>
              <a:buChar char="•"/>
            </a:pPr>
            <a:r>
              <a:rPr lang="fr-FR" sz="1360" dirty="0" err="1">
                <a:solidFill>
                  <a:srgbClr val="002060"/>
                </a:solidFill>
              </a:rPr>
              <a:t>pb</a:t>
            </a:r>
            <a:r>
              <a:rPr lang="fr-FR" sz="1360" dirty="0">
                <a:solidFill>
                  <a:srgbClr val="002060"/>
                </a:solidFill>
              </a:rPr>
              <a:t> de tests de qualités d’ajustement, biais dans le modèle </a:t>
            </a:r>
            <a:r>
              <a:rPr lang="fr-FR" sz="1360" dirty="0" err="1">
                <a:solidFill>
                  <a:srgbClr val="002060"/>
                </a:solidFill>
              </a:rPr>
              <a:t>probit</a:t>
            </a:r>
            <a:endParaRPr lang="fr-FR" sz="1360" dirty="0">
              <a:solidFill>
                <a:srgbClr val="002060"/>
              </a:solidFill>
            </a:endParaRPr>
          </a:p>
          <a:p>
            <a:pPr lvl="1">
              <a:buFont typeface="Arial" pitchFamily="34" charset="0"/>
              <a:buChar char="•"/>
            </a:pPr>
            <a:endParaRPr lang="fr-FR" dirty="0">
              <a:solidFill>
                <a:srgbClr val="002060"/>
              </a:solidFill>
            </a:endParaRPr>
          </a:p>
          <a:p>
            <a:pPr lvl="1">
              <a:buFont typeface="Arial" pitchFamily="34" charset="0"/>
              <a:buChar char="•"/>
            </a:pPr>
            <a:endParaRPr lang="fr-FR" dirty="0">
              <a:solidFill>
                <a:srgbClr val="002060"/>
              </a:solidFill>
            </a:endParaRPr>
          </a:p>
          <a:p>
            <a:pPr marL="339323" lvl="1" indent="0">
              <a:buNone/>
            </a:pPr>
            <a:endParaRPr lang="fr-FR" dirty="0">
              <a:solidFill>
                <a:srgbClr val="002060"/>
              </a:solidFill>
            </a:endParaRPr>
          </a:p>
          <a:p>
            <a:pPr>
              <a:buFont typeface="Arial" pitchFamily="34" charset="0"/>
              <a:buChar char="•"/>
            </a:pPr>
            <a:endParaRPr lang="fr-FR" dirty="0">
              <a:solidFill>
                <a:srgbClr val="002060"/>
              </a:solidFill>
            </a:endParaRPr>
          </a:p>
          <a:p>
            <a:pPr>
              <a:buFont typeface="Arial" pitchFamily="34" charset="0"/>
              <a:buChar char="•"/>
            </a:pPr>
            <a:endParaRPr lang="fr-FR" dirty="0">
              <a:solidFill>
                <a:srgbClr val="002060"/>
              </a:solidFill>
            </a:endParaRPr>
          </a:p>
          <a:p>
            <a:pPr lvl="2">
              <a:buFont typeface="Arial" pitchFamily="34" charset="0"/>
              <a:buChar char="•"/>
            </a:pPr>
            <a:endParaRPr lang="fr-FR" dirty="0">
              <a:solidFill>
                <a:srgbClr val="002060"/>
              </a:solidFill>
            </a:endParaRPr>
          </a:p>
          <a:p>
            <a:pPr lvl="1">
              <a:buFont typeface="Wingdings" pitchFamily="2" charset="2"/>
              <a:buChar char="ü"/>
            </a:pPr>
            <a:endParaRPr lang="fr-FR" dirty="0">
              <a:solidFill>
                <a:srgbClr val="002060"/>
              </a:solidFill>
            </a:endParaRPr>
          </a:p>
        </p:txBody>
      </p:sp>
      <p:sp>
        <p:nvSpPr>
          <p:cNvPr id="215042" name="Rectangle 2"/>
          <p:cNvSpPr>
            <a:spLocks noChangeArrowheads="1"/>
          </p:cNvSpPr>
          <p:nvPr/>
        </p:nvSpPr>
        <p:spPr bwMode="auto">
          <a:xfrm>
            <a:off x="934942" y="-125596"/>
            <a:ext cx="125681" cy="2511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62201" tIns="31101" rIns="62201" bIns="31101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 sz="1224"/>
          </a:p>
        </p:txBody>
      </p:sp>
      <p:sp>
        <p:nvSpPr>
          <p:cNvPr id="215048" name="Rectangle 8"/>
          <p:cNvSpPr>
            <a:spLocks noChangeArrowheads="1"/>
          </p:cNvSpPr>
          <p:nvPr/>
        </p:nvSpPr>
        <p:spPr bwMode="auto">
          <a:xfrm>
            <a:off x="934942" y="-125596"/>
            <a:ext cx="125681" cy="2511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62201" tIns="31101" rIns="62201" bIns="31101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 sz="1224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1944" y="1975031"/>
            <a:ext cx="1592924" cy="1592924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1944" y="3407975"/>
            <a:ext cx="1592924" cy="1592924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4920" y="1975031"/>
            <a:ext cx="1592924" cy="1592924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4920" y="3407975"/>
            <a:ext cx="1592924" cy="1592924"/>
          </a:xfrm>
          <a:prstGeom prst="rect">
            <a:avLst/>
          </a:prstGeom>
        </p:spPr>
      </p:pic>
      <p:sp>
        <p:nvSpPr>
          <p:cNvPr id="6" name="Flèche droite 5"/>
          <p:cNvSpPr/>
          <p:nvPr/>
        </p:nvSpPr>
        <p:spPr bwMode="auto">
          <a:xfrm>
            <a:off x="5092429" y="2552504"/>
            <a:ext cx="390148" cy="252462"/>
          </a:xfrm>
          <a:prstGeom prst="rightArrow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62201" tIns="31101" rIns="62201" bIns="3110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621975" eaLnBrk="0" fontAlgn="base" hangingPunct="0">
              <a:spcBef>
                <a:spcPct val="0"/>
              </a:spcBef>
              <a:spcAft>
                <a:spcPct val="0"/>
              </a:spcAft>
            </a:pPr>
            <a:endParaRPr lang="fr-FR" sz="816">
              <a:latin typeface="Lucida Sans Unicode" pitchFamily="34" charset="0"/>
            </a:endParaRPr>
          </a:p>
        </p:txBody>
      </p:sp>
      <p:sp>
        <p:nvSpPr>
          <p:cNvPr id="13" name="Flèche droite 12"/>
          <p:cNvSpPr/>
          <p:nvPr/>
        </p:nvSpPr>
        <p:spPr bwMode="auto">
          <a:xfrm>
            <a:off x="5092429" y="3889174"/>
            <a:ext cx="390148" cy="252462"/>
          </a:xfrm>
          <a:prstGeom prst="rightArrow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62201" tIns="31101" rIns="62201" bIns="3110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621975" eaLnBrk="0" fontAlgn="base" hangingPunct="0">
              <a:spcBef>
                <a:spcPct val="0"/>
              </a:spcBef>
              <a:spcAft>
                <a:spcPct val="0"/>
              </a:spcAft>
            </a:pPr>
            <a:endParaRPr lang="fr-FR" sz="816">
              <a:latin typeface="Lucida Sans Unicode" pitchFamily="34" charset="0"/>
            </a:endParaRPr>
          </a:p>
        </p:txBody>
      </p:sp>
      <p:cxnSp>
        <p:nvCxnSpPr>
          <p:cNvPr id="10" name="Connecteur droit 9"/>
          <p:cNvCxnSpPr/>
          <p:nvPr/>
        </p:nvCxnSpPr>
        <p:spPr bwMode="auto">
          <a:xfrm flipV="1">
            <a:off x="5872137" y="2290800"/>
            <a:ext cx="1270066" cy="365555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" name="Connecteur droit 15"/>
          <p:cNvCxnSpPr/>
          <p:nvPr/>
        </p:nvCxnSpPr>
        <p:spPr bwMode="auto">
          <a:xfrm>
            <a:off x="5872137" y="2884645"/>
            <a:ext cx="1294425" cy="386558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8" name="Connecteur droit 17"/>
          <p:cNvCxnSpPr/>
          <p:nvPr/>
        </p:nvCxnSpPr>
        <p:spPr bwMode="auto">
          <a:xfrm>
            <a:off x="5872137" y="3556648"/>
            <a:ext cx="1245708" cy="105736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1" name="Connecteur droit 20"/>
          <p:cNvCxnSpPr/>
          <p:nvPr/>
        </p:nvCxnSpPr>
        <p:spPr bwMode="auto">
          <a:xfrm flipV="1">
            <a:off x="5848142" y="4400046"/>
            <a:ext cx="1292721" cy="3776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2" name="ZoneTexte 21"/>
          <p:cNvSpPr txBox="1"/>
          <p:nvPr/>
        </p:nvSpPr>
        <p:spPr>
          <a:xfrm>
            <a:off x="1629553" y="3556648"/>
            <a:ext cx="1592924" cy="469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24" dirty="0"/>
              <a:t>Transformation logarithmique</a:t>
            </a:r>
          </a:p>
        </p:txBody>
      </p:sp>
    </p:spTree>
    <p:extLst>
      <p:ext uri="{BB962C8B-B14F-4D97-AF65-F5344CB8AC3E}">
        <p14:creationId xmlns:p14="http://schemas.microsoft.com/office/powerpoint/2010/main" val="2531072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r-FR" sz="2245" dirty="0">
                <a:latin typeface="Comic Sans MS" pitchFamily="66" charset="0"/>
              </a:rPr>
              <a:t>La distribution suit-elle une loi normale ?</a:t>
            </a:r>
          </a:p>
        </p:txBody>
      </p:sp>
      <p:sp>
        <p:nvSpPr>
          <p:cNvPr id="931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Wingdings" pitchFamily="2" charset="2"/>
              <a:buChar char="ü"/>
            </a:pPr>
            <a:r>
              <a:rPr lang="fr-FR" b="1" dirty="0">
                <a:solidFill>
                  <a:srgbClr val="002060"/>
                </a:solidFill>
              </a:rPr>
              <a:t>Test  de normalité </a:t>
            </a:r>
            <a:r>
              <a:rPr lang="fr-FR" dirty="0">
                <a:solidFill>
                  <a:srgbClr val="002060"/>
                </a:solidFill>
              </a:rPr>
              <a:t>le plus courant =</a:t>
            </a:r>
            <a:r>
              <a:rPr lang="fr-FR" b="1" dirty="0">
                <a:solidFill>
                  <a:srgbClr val="002060"/>
                </a:solidFill>
              </a:rPr>
              <a:t> Shapiro-</a:t>
            </a:r>
            <a:r>
              <a:rPr lang="fr-FR" b="1" dirty="0" err="1">
                <a:solidFill>
                  <a:srgbClr val="002060"/>
                </a:solidFill>
              </a:rPr>
              <a:t>Wilk</a:t>
            </a:r>
            <a:endParaRPr lang="fr-FR" b="1" dirty="0">
              <a:solidFill>
                <a:srgbClr val="002060"/>
              </a:solidFill>
            </a:endParaRPr>
          </a:p>
          <a:p>
            <a:pPr>
              <a:buFont typeface="Wingdings" pitchFamily="2" charset="2"/>
              <a:buChar char="ü"/>
            </a:pPr>
            <a:endParaRPr lang="fr-FR" b="1" dirty="0">
              <a:solidFill>
                <a:srgbClr val="002060"/>
              </a:solidFill>
            </a:endParaRPr>
          </a:p>
          <a:p>
            <a:pPr>
              <a:buFont typeface="Wingdings" pitchFamily="2" charset="2"/>
              <a:buChar char="ü"/>
            </a:pPr>
            <a:endParaRPr lang="fr-FR" b="1" dirty="0">
              <a:solidFill>
                <a:srgbClr val="002060"/>
              </a:solidFill>
            </a:endParaRPr>
          </a:p>
          <a:p>
            <a:pPr>
              <a:buFont typeface="Wingdings" pitchFamily="2" charset="2"/>
              <a:buChar char="ü"/>
            </a:pPr>
            <a:endParaRPr lang="fr-FR" b="1" dirty="0">
              <a:solidFill>
                <a:srgbClr val="002060"/>
              </a:solidFill>
            </a:endParaRPr>
          </a:p>
        </p:txBody>
      </p:sp>
      <p:pic>
        <p:nvPicPr>
          <p:cNvPr id="13" name="Image 12" descr="Standard_deviation_diagram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65649" y="1853608"/>
            <a:ext cx="2488805" cy="1273557"/>
          </a:xfrm>
          <a:prstGeom prst="rect">
            <a:avLst/>
          </a:prstGeom>
        </p:spPr>
      </p:pic>
      <p:pic>
        <p:nvPicPr>
          <p:cNvPr id="9" name="Image 8" descr="hist_VdT_30ind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763780" y="1657676"/>
            <a:ext cx="1763387" cy="1804701"/>
          </a:xfrm>
          <a:prstGeom prst="rect">
            <a:avLst/>
          </a:prstGeom>
        </p:spPr>
      </p:pic>
      <p:sp>
        <p:nvSpPr>
          <p:cNvPr id="14" name="ZoneTexte 13"/>
          <p:cNvSpPr txBox="1"/>
          <p:nvPr/>
        </p:nvSpPr>
        <p:spPr>
          <a:xfrm>
            <a:off x="5723099" y="2294455"/>
            <a:ext cx="1399785" cy="26354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txBody>
          <a:bodyPr wrap="square" lIns="64086" tIns="32043" rIns="64086" bIns="32043" rtlCol="0">
            <a:spAutoFit/>
          </a:bodyPr>
          <a:lstStyle/>
          <a:p>
            <a:r>
              <a:rPr lang="fr-FR" sz="1292" dirty="0"/>
              <a:t>P-value=0,00660</a:t>
            </a:r>
          </a:p>
        </p:txBody>
      </p:sp>
      <p:sp>
        <p:nvSpPr>
          <p:cNvPr id="15" name="ZoneTexte 14"/>
          <p:cNvSpPr txBox="1"/>
          <p:nvPr/>
        </p:nvSpPr>
        <p:spPr>
          <a:xfrm>
            <a:off x="5772082" y="3665978"/>
            <a:ext cx="1420506" cy="4623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lIns="64086" tIns="32043" rIns="64086" bIns="32043" rtlCol="0">
            <a:spAutoFit/>
          </a:bodyPr>
          <a:lstStyle/>
          <a:p>
            <a:r>
              <a:rPr lang="fr-FR" sz="1292" dirty="0"/>
              <a:t>Normalité rejetée</a:t>
            </a:r>
          </a:p>
        </p:txBody>
      </p:sp>
      <p:pic>
        <p:nvPicPr>
          <p:cNvPr id="16" name="Image 15" descr="arrow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5400000">
            <a:off x="5870048" y="2686319"/>
            <a:ext cx="847299" cy="845075"/>
          </a:xfrm>
          <a:prstGeom prst="rect">
            <a:avLst/>
          </a:prstGeom>
        </p:spPr>
      </p:pic>
      <p:sp>
        <p:nvSpPr>
          <p:cNvPr id="10" name="ZoneTexte 9"/>
          <p:cNvSpPr txBox="1"/>
          <p:nvPr/>
        </p:nvSpPr>
        <p:spPr>
          <a:xfrm>
            <a:off x="5576150" y="1902591"/>
            <a:ext cx="2164202" cy="301621"/>
          </a:xfrm>
          <a:prstGeom prst="rect">
            <a:avLst/>
          </a:prstGeom>
          <a:solidFill>
            <a:srgbClr val="DDF2F7"/>
          </a:solidFill>
          <a:ln>
            <a:solidFill>
              <a:schemeClr val="accent1">
                <a:lumMod val="9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fr-FR" sz="1360" dirty="0"/>
              <a:t>Test de Shapiro-</a:t>
            </a:r>
            <a:r>
              <a:rPr lang="fr-FR" sz="1360" dirty="0" err="1"/>
              <a:t>Wilk</a:t>
            </a:r>
            <a:endParaRPr lang="fr-FR" sz="1360" dirty="0"/>
          </a:p>
        </p:txBody>
      </p:sp>
      <p:pic>
        <p:nvPicPr>
          <p:cNvPr id="11" name="Image 10" descr="drawn_arrow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92175" y="3747342"/>
            <a:ext cx="743329" cy="992382"/>
          </a:xfrm>
          <a:prstGeom prst="rect">
            <a:avLst/>
          </a:prstGeom>
        </p:spPr>
      </p:pic>
      <p:sp>
        <p:nvSpPr>
          <p:cNvPr id="12" name="Arrondir un rectangle à un seul coin 11"/>
          <p:cNvSpPr/>
          <p:nvPr/>
        </p:nvSpPr>
        <p:spPr bwMode="auto">
          <a:xfrm>
            <a:off x="2105686" y="4280990"/>
            <a:ext cx="4359484" cy="489830"/>
          </a:xfrm>
          <a:prstGeom prst="round1Rect">
            <a:avLst/>
          </a:prstGeom>
          <a:noFill/>
          <a:ln>
            <a:solidFill>
              <a:schemeClr val="bg1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wrap="square" lIns="64086" tIns="32043" rIns="64086" bIns="32043" numCol="1" rtlCol="0" anchor="t" anchorCtr="0" compatLnSpc="1">
            <a:prstTxWarp prst="textNoShape">
              <a:avLst/>
            </a:prstTxWarp>
          </a:bodyPr>
          <a:lstStyle/>
          <a:p>
            <a:pPr defTabSz="640821" eaLnBrk="0" hangingPunct="0"/>
            <a:r>
              <a:rPr lang="fr-FR" sz="1360" dirty="0">
                <a:solidFill>
                  <a:srgbClr val="00B050"/>
                </a:solidFill>
              </a:rPr>
              <a:t>Dans certains cas, une transformation simple (log) suffit à obtenir une distribution normale</a:t>
            </a:r>
          </a:p>
        </p:txBody>
      </p:sp>
    </p:spTree>
    <p:extLst>
      <p:ext uri="{BB962C8B-B14F-4D97-AF65-F5344CB8AC3E}">
        <p14:creationId xmlns:p14="http://schemas.microsoft.com/office/powerpoint/2010/main" val="3504949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0" grpId="0" animBg="1"/>
      <p:bldP spid="12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2"/>
          <p:cNvSpPr>
            <a:spLocks noGrp="1" noChangeArrowheads="1"/>
          </p:cNvSpPr>
          <p:nvPr>
            <p:ph type="title"/>
          </p:nvPr>
        </p:nvSpPr>
        <p:spPr>
          <a:xfrm>
            <a:off x="1309842" y="115899"/>
            <a:ext cx="6899216" cy="450461"/>
          </a:xfrm>
        </p:spPr>
        <p:txBody>
          <a:bodyPr/>
          <a:lstStyle/>
          <a:p>
            <a:r>
              <a:rPr lang="fr-FR" sz="2245" dirty="0">
                <a:latin typeface="Comic Sans MS" pitchFamily="66" charset="0"/>
              </a:rPr>
              <a:t>Normalisation des réponses</a:t>
            </a:r>
          </a:p>
        </p:txBody>
      </p:sp>
      <p:sp>
        <p:nvSpPr>
          <p:cNvPr id="931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39124" y="1004295"/>
            <a:ext cx="6542600" cy="3356811"/>
          </a:xfrm>
        </p:spPr>
        <p:txBody>
          <a:bodyPr/>
          <a:lstStyle/>
          <a:p>
            <a:pPr>
              <a:buFont typeface="Arial" pitchFamily="34" charset="0"/>
              <a:buChar char="•"/>
            </a:pPr>
            <a:endParaRPr lang="fr-FR" dirty="0">
              <a:solidFill>
                <a:srgbClr val="002060"/>
              </a:solidFill>
            </a:endParaRPr>
          </a:p>
          <a:p>
            <a:pPr>
              <a:buFont typeface="Arial" pitchFamily="34" charset="0"/>
              <a:buChar char="•"/>
            </a:pPr>
            <a:endParaRPr lang="fr-FR" dirty="0">
              <a:solidFill>
                <a:srgbClr val="002060"/>
              </a:solidFill>
            </a:endParaRPr>
          </a:p>
          <a:p>
            <a:pPr marL="1015745" lvl="3" indent="0">
              <a:buNone/>
            </a:pPr>
            <a:r>
              <a:rPr lang="fr-FR" dirty="0">
                <a:solidFill>
                  <a:srgbClr val="002060"/>
                </a:solidFill>
              </a:rPr>
              <a:t>	</a:t>
            </a:r>
          </a:p>
          <a:p>
            <a:pPr>
              <a:buFont typeface="Arial" pitchFamily="34" charset="0"/>
              <a:buChar char="•"/>
            </a:pPr>
            <a:endParaRPr lang="fr-FR" dirty="0">
              <a:solidFill>
                <a:srgbClr val="002060"/>
              </a:solidFill>
            </a:endParaRPr>
          </a:p>
          <a:p>
            <a:endParaRPr lang="fr-FR" dirty="0">
              <a:solidFill>
                <a:srgbClr val="002060"/>
              </a:solidFill>
            </a:endParaRPr>
          </a:p>
          <a:p>
            <a:endParaRPr lang="fr-FR" dirty="0">
              <a:solidFill>
                <a:srgbClr val="0070C0"/>
              </a:solidFill>
            </a:endParaRPr>
          </a:p>
          <a:p>
            <a:pPr lvl="1">
              <a:buFont typeface="Arial" pitchFamily="34" charset="0"/>
              <a:buChar char="•"/>
            </a:pPr>
            <a:endParaRPr lang="fr-FR" dirty="0">
              <a:solidFill>
                <a:srgbClr val="002060"/>
              </a:solidFill>
            </a:endParaRPr>
          </a:p>
          <a:p>
            <a:pPr>
              <a:buFont typeface="Arial" pitchFamily="34" charset="0"/>
              <a:buChar char="•"/>
            </a:pPr>
            <a:endParaRPr lang="fr-FR" dirty="0">
              <a:solidFill>
                <a:srgbClr val="002060"/>
              </a:solidFill>
            </a:endParaRPr>
          </a:p>
          <a:p>
            <a:pPr lvl="1">
              <a:buNone/>
            </a:pPr>
            <a:r>
              <a:rPr lang="fr-FR" dirty="0">
                <a:solidFill>
                  <a:srgbClr val="002060"/>
                </a:solidFill>
              </a:rPr>
              <a:t>		</a:t>
            </a:r>
          </a:p>
          <a:p>
            <a:pPr>
              <a:buFont typeface="Arial" pitchFamily="34" charset="0"/>
              <a:buChar char="•"/>
            </a:pPr>
            <a:endParaRPr lang="fr-FR" dirty="0">
              <a:solidFill>
                <a:srgbClr val="002060"/>
              </a:solidFill>
            </a:endParaRPr>
          </a:p>
          <a:p>
            <a:pPr lvl="1">
              <a:buFont typeface="Arial" pitchFamily="34" charset="0"/>
              <a:buChar char="•"/>
            </a:pPr>
            <a:endParaRPr lang="fr-FR" dirty="0">
              <a:solidFill>
                <a:srgbClr val="002060"/>
              </a:solidFill>
            </a:endParaRPr>
          </a:p>
          <a:p>
            <a:pPr lvl="1">
              <a:buFont typeface="Arial" pitchFamily="34" charset="0"/>
              <a:buChar char="•"/>
            </a:pPr>
            <a:endParaRPr lang="fr-FR" dirty="0">
              <a:solidFill>
                <a:srgbClr val="002060"/>
              </a:solidFill>
            </a:endParaRPr>
          </a:p>
          <a:p>
            <a:pPr>
              <a:buFont typeface="Arial" pitchFamily="34" charset="0"/>
              <a:buChar char="•"/>
            </a:pPr>
            <a:endParaRPr lang="fr-FR" dirty="0">
              <a:solidFill>
                <a:srgbClr val="002060"/>
              </a:solidFill>
            </a:endParaRPr>
          </a:p>
          <a:p>
            <a:pPr>
              <a:buFont typeface="Arial" pitchFamily="34" charset="0"/>
              <a:buChar char="•"/>
            </a:pPr>
            <a:endParaRPr lang="fr-FR" dirty="0">
              <a:solidFill>
                <a:srgbClr val="002060"/>
              </a:solidFill>
            </a:endParaRPr>
          </a:p>
          <a:p>
            <a:pPr lvl="2">
              <a:buFont typeface="Arial" pitchFamily="34" charset="0"/>
              <a:buChar char="•"/>
            </a:pPr>
            <a:endParaRPr lang="fr-FR" dirty="0">
              <a:solidFill>
                <a:srgbClr val="002060"/>
              </a:solidFill>
            </a:endParaRPr>
          </a:p>
          <a:p>
            <a:pPr lvl="1">
              <a:buFont typeface="Wingdings" pitchFamily="2" charset="2"/>
              <a:buChar char="ü"/>
            </a:pPr>
            <a:endParaRPr lang="fr-FR" dirty="0">
              <a:solidFill>
                <a:srgbClr val="002060"/>
              </a:solidFill>
            </a:endParaRPr>
          </a:p>
        </p:txBody>
      </p:sp>
      <p:sp>
        <p:nvSpPr>
          <p:cNvPr id="215042" name="Rectangle 2"/>
          <p:cNvSpPr>
            <a:spLocks noChangeArrowheads="1"/>
          </p:cNvSpPr>
          <p:nvPr/>
        </p:nvSpPr>
        <p:spPr bwMode="auto">
          <a:xfrm>
            <a:off x="934942" y="-125596"/>
            <a:ext cx="125681" cy="2511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62201" tIns="31101" rIns="62201" bIns="31101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 sz="1224"/>
          </a:p>
        </p:txBody>
      </p:sp>
      <p:sp>
        <p:nvSpPr>
          <p:cNvPr id="215048" name="Rectangle 8"/>
          <p:cNvSpPr>
            <a:spLocks noChangeArrowheads="1"/>
          </p:cNvSpPr>
          <p:nvPr/>
        </p:nvSpPr>
        <p:spPr bwMode="auto">
          <a:xfrm>
            <a:off x="934942" y="-125596"/>
            <a:ext cx="125681" cy="2511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62201" tIns="31101" rIns="62201" bIns="31101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 sz="1224"/>
          </a:p>
        </p:txBody>
      </p:sp>
      <p:grpSp>
        <p:nvGrpSpPr>
          <p:cNvPr id="5" name="Groupe 4"/>
          <p:cNvGrpSpPr/>
          <p:nvPr/>
        </p:nvGrpSpPr>
        <p:grpSpPr>
          <a:xfrm>
            <a:off x="2374907" y="2411385"/>
            <a:ext cx="3260120" cy="1949779"/>
            <a:chOff x="2053653" y="3016245"/>
            <a:chExt cx="4792578" cy="2866296"/>
          </a:xfrm>
        </p:grpSpPr>
        <p:pic>
          <p:nvPicPr>
            <p:cNvPr id="16" name="Image 15" descr="confusion.jpg"/>
            <p:cNvPicPr>
              <a:picLocks noChangeAspect="1"/>
            </p:cNvPicPr>
            <p:nvPr/>
          </p:nvPicPr>
          <p:blipFill rotWithShape="1">
            <a:blip r:embed="rId3" cstate="print"/>
            <a:srcRect r="55350"/>
            <a:stretch/>
          </p:blipFill>
          <p:spPr>
            <a:xfrm>
              <a:off x="2053653" y="3990025"/>
              <a:ext cx="799509" cy="1892516"/>
            </a:xfrm>
            <a:prstGeom prst="rect">
              <a:avLst/>
            </a:prstGeom>
            <a:solidFill>
              <a:srgbClr val="FFFFDD"/>
            </a:solidFill>
            <a:ln>
              <a:noFill/>
            </a:ln>
            <a:effectLst/>
          </p:spPr>
        </p:pic>
        <p:grpSp>
          <p:nvGrpSpPr>
            <p:cNvPr id="7" name="Groupe 6"/>
            <p:cNvGrpSpPr/>
            <p:nvPr/>
          </p:nvGrpSpPr>
          <p:grpSpPr>
            <a:xfrm>
              <a:off x="2862546" y="3016245"/>
              <a:ext cx="3432154" cy="1389103"/>
              <a:chOff x="1794295" y="3129321"/>
              <a:chExt cx="3432154" cy="1389103"/>
            </a:xfrm>
          </p:grpSpPr>
          <p:sp>
            <p:nvSpPr>
              <p:cNvPr id="17" name="Bulle ronde 16"/>
              <p:cNvSpPr/>
              <p:nvPr/>
            </p:nvSpPr>
            <p:spPr bwMode="auto">
              <a:xfrm>
                <a:off x="1794295" y="3129321"/>
                <a:ext cx="3432154" cy="1389103"/>
              </a:xfrm>
              <a:prstGeom prst="wedgeEllipseCallout">
                <a:avLst>
                  <a:gd name="adj1" fmla="val -50181"/>
                  <a:gd name="adj2" fmla="val 39844"/>
                </a:avLst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62201" tIns="31101" rIns="62201" bIns="31101" numCol="1" rtlCol="0" anchor="t" anchorCtr="0" compatLnSpc="1">
                <a:prstTxWarp prst="textNoShape">
                  <a:avLst/>
                </a:prstTxWarp>
              </a:bodyPr>
              <a:lstStyle/>
              <a:p>
                <a:pPr defTabSz="621975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fr-FR" sz="816">
                  <a:latin typeface="Lucida Sans Unicode" pitchFamily="34" charset="0"/>
                </a:endParaRPr>
              </a:p>
            </p:txBody>
          </p:sp>
          <p:sp>
            <p:nvSpPr>
              <p:cNvPr id="18" name="ZoneTexte 17"/>
              <p:cNvSpPr txBox="1"/>
              <p:nvPr/>
            </p:nvSpPr>
            <p:spPr>
              <a:xfrm>
                <a:off x="2123568" y="3434499"/>
                <a:ext cx="3102881" cy="7510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360" dirty="0"/>
                  <a:t>Finalement la réponse basale est inutile !</a:t>
                </a:r>
              </a:p>
            </p:txBody>
          </p:sp>
        </p:grpSp>
        <p:grpSp>
          <p:nvGrpSpPr>
            <p:cNvPr id="21" name="Groupe 20"/>
            <p:cNvGrpSpPr/>
            <p:nvPr/>
          </p:nvGrpSpPr>
          <p:grpSpPr>
            <a:xfrm>
              <a:off x="3359664" y="4469896"/>
              <a:ext cx="3486567" cy="1294431"/>
              <a:chOff x="2621934" y="2987047"/>
              <a:chExt cx="3486567" cy="1294431"/>
            </a:xfrm>
          </p:grpSpPr>
          <p:sp>
            <p:nvSpPr>
              <p:cNvPr id="22" name="Bulle ronde 21"/>
              <p:cNvSpPr/>
              <p:nvPr/>
            </p:nvSpPr>
            <p:spPr bwMode="auto">
              <a:xfrm>
                <a:off x="2621934" y="2987047"/>
                <a:ext cx="3486567" cy="1294431"/>
              </a:xfrm>
              <a:prstGeom prst="wedgeEllipseCallout">
                <a:avLst>
                  <a:gd name="adj1" fmla="val -60947"/>
                  <a:gd name="adj2" fmla="val -26926"/>
                </a:avLst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62201" tIns="31101" rIns="62201" bIns="31101" numCol="1" rtlCol="0" anchor="t" anchorCtr="0" compatLnSpc="1">
                <a:prstTxWarp prst="textNoShape">
                  <a:avLst/>
                </a:prstTxWarp>
              </a:bodyPr>
              <a:lstStyle/>
              <a:p>
                <a:pPr defTabSz="621975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fr-FR" sz="816">
                  <a:latin typeface="Lucida Sans Unicode" pitchFamily="34" charset="0"/>
                </a:endParaRPr>
              </a:p>
            </p:txBody>
          </p:sp>
          <p:sp>
            <p:nvSpPr>
              <p:cNvPr id="23" name="ZoneTexte 22"/>
              <p:cNvSpPr txBox="1"/>
              <p:nvPr/>
            </p:nvSpPr>
            <p:spPr>
              <a:xfrm>
                <a:off x="2967078" y="3158194"/>
                <a:ext cx="3141423" cy="10587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360" dirty="0"/>
                  <a:t>Je n’ai qu’à soustraire / diviser par la valeur du témoin !</a:t>
                </a:r>
              </a:p>
            </p:txBody>
          </p:sp>
        </p:grpSp>
      </p:grpSp>
      <p:sp>
        <p:nvSpPr>
          <p:cNvPr id="19" name="ZoneTexte 18"/>
          <p:cNvSpPr txBox="1"/>
          <p:nvPr/>
        </p:nvSpPr>
        <p:spPr>
          <a:xfrm>
            <a:off x="1822953" y="1004295"/>
            <a:ext cx="5385643" cy="504256"/>
          </a:xfrm>
          <a:prstGeom prst="rect">
            <a:avLst/>
          </a:prstGeom>
          <a:solidFill>
            <a:srgbClr val="EBF6DE"/>
          </a:solidFill>
          <a:ln w="19050">
            <a:solidFill>
              <a:srgbClr val="D2ECB6"/>
            </a:solidFill>
          </a:ln>
        </p:spPr>
        <p:txBody>
          <a:bodyPr wrap="square" lIns="64086" tIns="32043" rIns="64086" bIns="32043" rtlCol="0">
            <a:spAutoFit/>
          </a:bodyPr>
          <a:lstStyle/>
          <a:p>
            <a:r>
              <a:rPr lang="fr-FR" sz="1632" dirty="0"/>
              <a:t>Normaliser </a:t>
            </a:r>
            <a:r>
              <a:rPr lang="fr-FR" sz="1224" dirty="0"/>
              <a:t>: ajuster suivant une fonction de </a:t>
            </a:r>
            <a:r>
              <a:rPr lang="fr-FR" sz="1224" dirty="0">
                <a:solidFill>
                  <a:srgbClr val="FF0000"/>
                </a:solidFill>
              </a:rPr>
              <a:t>transformation</a:t>
            </a:r>
            <a:r>
              <a:rPr lang="fr-FR" sz="1224" dirty="0"/>
              <a:t> pour rendre comparables avec quelques points de </a:t>
            </a:r>
            <a:r>
              <a:rPr lang="fr-FR" sz="1224" dirty="0">
                <a:solidFill>
                  <a:srgbClr val="FF0000"/>
                </a:solidFill>
              </a:rPr>
              <a:t>référence</a:t>
            </a:r>
            <a:r>
              <a:rPr lang="fr-FR" sz="1224" dirty="0"/>
              <a:t> spécifiques</a:t>
            </a:r>
          </a:p>
        </p:txBody>
      </p:sp>
      <p:sp>
        <p:nvSpPr>
          <p:cNvPr id="20" name="ZoneTexte 19"/>
          <p:cNvSpPr txBox="1"/>
          <p:nvPr/>
        </p:nvSpPr>
        <p:spPr>
          <a:xfrm>
            <a:off x="1822953" y="1729924"/>
            <a:ext cx="5385643" cy="525159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85000"/>
              </a:schemeClr>
            </a:solidFill>
          </a:ln>
        </p:spPr>
        <p:txBody>
          <a:bodyPr wrap="square" lIns="64086" tIns="32043" rIns="64086" bIns="32043" rtlCol="0">
            <a:spAutoFit/>
          </a:bodyPr>
          <a:lstStyle/>
          <a:p>
            <a:r>
              <a:rPr lang="fr-FR" sz="1632" dirty="0"/>
              <a:t>Objectif de l’étude :  </a:t>
            </a:r>
            <a:r>
              <a:rPr lang="fr-FR" sz="1360" dirty="0"/>
              <a:t>A partir de quelle dose la réponse 				est-elle modifiée ?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1536892" y="1605200"/>
            <a:ext cx="5899107" cy="3096696"/>
          </a:xfrm>
          <a:prstGeom prst="rect">
            <a:avLst/>
          </a:prstGeom>
          <a:noFill/>
          <a:ln w="1270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2201" tIns="31101" rIns="62201" bIns="31101" numCol="1" rtlCol="0" anchor="t" anchorCtr="0" compatLnSpc="1">
            <a:prstTxWarp prst="textNoShape">
              <a:avLst/>
            </a:prstTxWarp>
          </a:bodyPr>
          <a:lstStyle/>
          <a:p>
            <a:pPr defTabSz="621975" eaLnBrk="0" fontAlgn="base" hangingPunct="0">
              <a:spcBef>
                <a:spcPct val="0"/>
              </a:spcBef>
              <a:spcAft>
                <a:spcPct val="0"/>
              </a:spcAft>
            </a:pPr>
            <a:endParaRPr lang="fr-FR" sz="816">
              <a:latin typeface="Lucida Sans Unicod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85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2"/>
          <p:cNvSpPr>
            <a:spLocks noGrp="1" noChangeArrowheads="1"/>
          </p:cNvSpPr>
          <p:nvPr>
            <p:ph type="title"/>
          </p:nvPr>
        </p:nvSpPr>
        <p:spPr>
          <a:xfrm>
            <a:off x="1309842" y="115899"/>
            <a:ext cx="6899216" cy="450461"/>
          </a:xfrm>
        </p:spPr>
        <p:txBody>
          <a:bodyPr/>
          <a:lstStyle/>
          <a:p>
            <a:r>
              <a:rPr lang="fr-FR" sz="2245" dirty="0">
                <a:latin typeface="Comic Sans MS" pitchFamily="66" charset="0"/>
              </a:rPr>
              <a:t>Normalisation des réponses – Comment ?</a:t>
            </a:r>
          </a:p>
        </p:txBody>
      </p:sp>
      <p:sp>
        <p:nvSpPr>
          <p:cNvPr id="931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39124" y="1004295"/>
            <a:ext cx="6542600" cy="3356811"/>
          </a:xfrm>
        </p:spPr>
        <p:txBody>
          <a:bodyPr/>
          <a:lstStyle/>
          <a:p>
            <a:r>
              <a:rPr lang="fr-FR" dirty="0">
                <a:solidFill>
                  <a:srgbClr val="26A27E"/>
                </a:solidFill>
              </a:rPr>
              <a:t>Normalisation par le témoin négatif :</a:t>
            </a:r>
          </a:p>
          <a:p>
            <a:pPr>
              <a:buFont typeface="Arial" pitchFamily="34" charset="0"/>
              <a:buChar char="•"/>
            </a:pPr>
            <a:r>
              <a:rPr lang="fr-FR" dirty="0">
                <a:solidFill>
                  <a:srgbClr val="002060"/>
                </a:solidFill>
              </a:rPr>
              <a:t>Déterminer au préalable si la transformation log est nécessaire</a:t>
            </a:r>
          </a:p>
          <a:p>
            <a:pPr>
              <a:buFont typeface="Arial" pitchFamily="34" charset="0"/>
              <a:buChar char="•"/>
            </a:pPr>
            <a:r>
              <a:rPr lang="fr-FR" dirty="0">
                <a:solidFill>
                  <a:schemeClr val="accent1">
                    <a:lumMod val="50000"/>
                  </a:schemeClr>
                </a:solidFill>
              </a:rPr>
              <a:t>Si oui, revient à travailler en log-</a:t>
            </a:r>
            <a:r>
              <a:rPr lang="fr-FR" dirty="0" err="1">
                <a:solidFill>
                  <a:schemeClr val="accent1">
                    <a:lumMod val="50000"/>
                  </a:schemeClr>
                </a:solidFill>
              </a:rPr>
              <a:t>fold</a:t>
            </a:r>
            <a:r>
              <a:rPr lang="fr-FR" dirty="0">
                <a:solidFill>
                  <a:schemeClr val="accent1">
                    <a:lumMod val="50000"/>
                  </a:schemeClr>
                </a:solidFill>
              </a:rPr>
              <a:t>-induction</a:t>
            </a:r>
          </a:p>
          <a:p>
            <a:pPr>
              <a:buFont typeface="Arial" pitchFamily="34" charset="0"/>
              <a:buChar char="•"/>
            </a:pPr>
            <a:endParaRPr lang="fr-FR" dirty="0">
              <a:solidFill>
                <a:srgbClr val="002060"/>
              </a:solidFill>
            </a:endParaRPr>
          </a:p>
          <a:p>
            <a:pPr>
              <a:buFont typeface="Arial" pitchFamily="34" charset="0"/>
              <a:buChar char="•"/>
            </a:pPr>
            <a:endParaRPr lang="fr-FR" dirty="0">
              <a:solidFill>
                <a:srgbClr val="002060"/>
              </a:solidFill>
            </a:endParaRPr>
          </a:p>
          <a:p>
            <a:pPr>
              <a:buFont typeface="Arial" pitchFamily="34" charset="0"/>
              <a:buChar char="•"/>
            </a:pPr>
            <a:endParaRPr lang="fr-FR" dirty="0">
              <a:solidFill>
                <a:srgbClr val="002060"/>
              </a:solidFill>
            </a:endParaRPr>
          </a:p>
          <a:p>
            <a:pPr>
              <a:buFont typeface="Arial" pitchFamily="34" charset="0"/>
              <a:buChar char="•"/>
            </a:pPr>
            <a:endParaRPr lang="fr-FR" dirty="0">
              <a:solidFill>
                <a:srgbClr val="002060"/>
              </a:solidFill>
            </a:endParaRPr>
          </a:p>
          <a:p>
            <a:pPr>
              <a:buFont typeface="Arial" pitchFamily="34" charset="0"/>
              <a:buChar char="•"/>
            </a:pPr>
            <a:endParaRPr lang="fr-FR" dirty="0">
              <a:solidFill>
                <a:srgbClr val="002060"/>
              </a:solidFill>
            </a:endParaRPr>
          </a:p>
          <a:p>
            <a:endParaRPr lang="fr-FR" dirty="0">
              <a:solidFill>
                <a:srgbClr val="002060"/>
              </a:solidFill>
            </a:endParaRPr>
          </a:p>
          <a:p>
            <a:pPr>
              <a:buFont typeface="Arial" pitchFamily="34" charset="0"/>
              <a:buChar char="•"/>
            </a:pPr>
            <a:endParaRPr lang="fr-FR" dirty="0">
              <a:solidFill>
                <a:srgbClr val="002060"/>
              </a:solidFill>
            </a:endParaRPr>
          </a:p>
          <a:p>
            <a:endParaRPr lang="fr-FR" dirty="0">
              <a:solidFill>
                <a:srgbClr val="002060"/>
              </a:solidFill>
            </a:endParaRPr>
          </a:p>
          <a:p>
            <a:endParaRPr lang="fr-FR" dirty="0">
              <a:solidFill>
                <a:srgbClr val="0070C0"/>
              </a:solidFill>
            </a:endParaRPr>
          </a:p>
          <a:p>
            <a:pPr lvl="1">
              <a:buFont typeface="Arial" pitchFamily="34" charset="0"/>
              <a:buChar char="•"/>
            </a:pPr>
            <a:endParaRPr lang="fr-FR" dirty="0">
              <a:solidFill>
                <a:srgbClr val="002060"/>
              </a:solidFill>
            </a:endParaRPr>
          </a:p>
          <a:p>
            <a:pPr>
              <a:buFont typeface="Arial" pitchFamily="34" charset="0"/>
              <a:buChar char="•"/>
            </a:pPr>
            <a:endParaRPr lang="fr-FR" dirty="0">
              <a:solidFill>
                <a:srgbClr val="002060"/>
              </a:solidFill>
            </a:endParaRPr>
          </a:p>
          <a:p>
            <a:pPr lvl="1">
              <a:buNone/>
            </a:pPr>
            <a:r>
              <a:rPr lang="fr-FR" dirty="0">
                <a:solidFill>
                  <a:srgbClr val="002060"/>
                </a:solidFill>
              </a:rPr>
              <a:t>		</a:t>
            </a:r>
          </a:p>
          <a:p>
            <a:pPr>
              <a:buFont typeface="Arial" pitchFamily="34" charset="0"/>
              <a:buChar char="•"/>
            </a:pPr>
            <a:endParaRPr lang="fr-FR" dirty="0">
              <a:solidFill>
                <a:srgbClr val="002060"/>
              </a:solidFill>
            </a:endParaRPr>
          </a:p>
          <a:p>
            <a:pPr lvl="1">
              <a:buFont typeface="Arial" pitchFamily="34" charset="0"/>
              <a:buChar char="•"/>
            </a:pPr>
            <a:endParaRPr lang="fr-FR" dirty="0">
              <a:solidFill>
                <a:srgbClr val="002060"/>
              </a:solidFill>
            </a:endParaRPr>
          </a:p>
          <a:p>
            <a:pPr lvl="1">
              <a:buFont typeface="Arial" pitchFamily="34" charset="0"/>
              <a:buChar char="•"/>
            </a:pPr>
            <a:endParaRPr lang="fr-FR" dirty="0">
              <a:solidFill>
                <a:srgbClr val="002060"/>
              </a:solidFill>
            </a:endParaRPr>
          </a:p>
          <a:p>
            <a:pPr>
              <a:buFont typeface="Arial" pitchFamily="34" charset="0"/>
              <a:buChar char="•"/>
            </a:pPr>
            <a:endParaRPr lang="fr-FR" dirty="0">
              <a:solidFill>
                <a:srgbClr val="002060"/>
              </a:solidFill>
            </a:endParaRPr>
          </a:p>
          <a:p>
            <a:pPr>
              <a:buFont typeface="Arial" pitchFamily="34" charset="0"/>
              <a:buChar char="•"/>
            </a:pPr>
            <a:endParaRPr lang="fr-FR" dirty="0">
              <a:solidFill>
                <a:srgbClr val="002060"/>
              </a:solidFill>
            </a:endParaRPr>
          </a:p>
          <a:p>
            <a:pPr lvl="2">
              <a:buFont typeface="Arial" pitchFamily="34" charset="0"/>
              <a:buChar char="•"/>
            </a:pPr>
            <a:endParaRPr lang="fr-FR" dirty="0">
              <a:solidFill>
                <a:srgbClr val="002060"/>
              </a:solidFill>
            </a:endParaRPr>
          </a:p>
          <a:p>
            <a:pPr lvl="1">
              <a:buFont typeface="Wingdings" pitchFamily="2" charset="2"/>
              <a:buChar char="ü"/>
            </a:pPr>
            <a:endParaRPr lang="fr-FR" dirty="0">
              <a:solidFill>
                <a:srgbClr val="002060"/>
              </a:solidFill>
            </a:endParaRPr>
          </a:p>
        </p:txBody>
      </p:sp>
      <p:sp>
        <p:nvSpPr>
          <p:cNvPr id="215042" name="Rectangle 2"/>
          <p:cNvSpPr>
            <a:spLocks noChangeArrowheads="1"/>
          </p:cNvSpPr>
          <p:nvPr/>
        </p:nvSpPr>
        <p:spPr bwMode="auto">
          <a:xfrm>
            <a:off x="934942" y="-125596"/>
            <a:ext cx="125681" cy="2511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62201" tIns="31101" rIns="62201" bIns="31101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 sz="1224"/>
          </a:p>
        </p:txBody>
      </p:sp>
      <p:sp>
        <p:nvSpPr>
          <p:cNvPr id="215048" name="Rectangle 8"/>
          <p:cNvSpPr>
            <a:spLocks noChangeArrowheads="1"/>
          </p:cNvSpPr>
          <p:nvPr/>
        </p:nvSpPr>
        <p:spPr bwMode="auto">
          <a:xfrm>
            <a:off x="934942" y="-125596"/>
            <a:ext cx="125681" cy="2511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62201" tIns="31101" rIns="62201" bIns="31101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 sz="1224"/>
          </a:p>
        </p:txBody>
      </p:sp>
      <p:grpSp>
        <p:nvGrpSpPr>
          <p:cNvPr id="2" name="Groupe 1"/>
          <p:cNvGrpSpPr/>
          <p:nvPr/>
        </p:nvGrpSpPr>
        <p:grpSpPr>
          <a:xfrm>
            <a:off x="2301335" y="2910856"/>
            <a:ext cx="4329130" cy="1888184"/>
            <a:chOff x="2067320" y="3777135"/>
            <a:chExt cx="5720629" cy="2261385"/>
          </a:xfrm>
        </p:grpSpPr>
        <p:pic>
          <p:nvPicPr>
            <p:cNvPr id="8" name="Image 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22262" y="3824985"/>
              <a:ext cx="2165687" cy="2165687"/>
            </a:xfrm>
            <a:prstGeom prst="rect">
              <a:avLst/>
            </a:prstGeom>
          </p:spPr>
        </p:pic>
        <p:pic>
          <p:nvPicPr>
            <p:cNvPr id="9" name="Image 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67320" y="3777135"/>
              <a:ext cx="2261385" cy="2261385"/>
            </a:xfrm>
            <a:prstGeom prst="rect">
              <a:avLst/>
            </a:prstGeom>
          </p:spPr>
        </p:pic>
        <p:sp>
          <p:nvSpPr>
            <p:cNvPr id="24" name="Flèche droite 23"/>
            <p:cNvSpPr/>
            <p:nvPr/>
          </p:nvSpPr>
          <p:spPr bwMode="auto">
            <a:xfrm>
              <a:off x="4741692" y="4584950"/>
              <a:ext cx="600943" cy="322878"/>
            </a:xfrm>
            <a:prstGeom prst="rightArrow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2201" tIns="31101" rIns="62201" bIns="31101" numCol="1" rtlCol="0" anchor="t" anchorCtr="0" compatLnSpc="1">
              <a:prstTxWarp prst="textNoShape">
                <a:avLst/>
              </a:prstTxWarp>
            </a:bodyPr>
            <a:lstStyle/>
            <a:p>
              <a:pPr defTabSz="621975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fr-FR" sz="816">
                <a:latin typeface="Lucida Sans Unicode" pitchFamily="34" charset="0"/>
              </a:endParaRPr>
            </a:p>
          </p:txBody>
        </p:sp>
      </p:grpSp>
      <p:sp>
        <p:nvSpPr>
          <p:cNvPr id="10" name="ZoneTexte 9"/>
          <p:cNvSpPr txBox="1"/>
          <p:nvPr/>
        </p:nvSpPr>
        <p:spPr>
          <a:xfrm>
            <a:off x="1507422" y="2102853"/>
            <a:ext cx="2704150" cy="929485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fr-FR" sz="1360" dirty="0">
                <a:solidFill>
                  <a:srgbClr val="002060"/>
                </a:solidFill>
              </a:rPr>
              <a:t>1) Transformation log (si besoin)</a:t>
            </a:r>
          </a:p>
          <a:p>
            <a:r>
              <a:rPr lang="fr-FR" sz="1360" dirty="0">
                <a:solidFill>
                  <a:srgbClr val="002060"/>
                </a:solidFill>
              </a:rPr>
              <a:t>2) Soustraire la moyenne arithmétique du témoin</a:t>
            </a:r>
          </a:p>
        </p:txBody>
      </p:sp>
      <p:sp>
        <p:nvSpPr>
          <p:cNvPr id="11" name="ZoneTexte 10"/>
          <p:cNvSpPr txBox="1"/>
          <p:nvPr/>
        </p:nvSpPr>
        <p:spPr>
          <a:xfrm>
            <a:off x="5094004" y="2102852"/>
            <a:ext cx="2704150" cy="720197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marL="310987" indent="-310987">
              <a:buAutoNum type="arabicParenR"/>
            </a:pPr>
            <a:r>
              <a:rPr lang="fr-FR" sz="1360" dirty="0">
                <a:solidFill>
                  <a:srgbClr val="002060"/>
                </a:solidFill>
              </a:rPr>
              <a:t>Diviser par la moyenne géométrique du témoin</a:t>
            </a:r>
          </a:p>
          <a:p>
            <a:pPr marL="310987" indent="-310987">
              <a:buAutoNum type="arabicParenR"/>
            </a:pPr>
            <a:r>
              <a:rPr lang="fr-FR" sz="1360" dirty="0">
                <a:solidFill>
                  <a:srgbClr val="002060"/>
                </a:solidFill>
              </a:rPr>
              <a:t>Transformation log</a:t>
            </a:r>
          </a:p>
        </p:txBody>
      </p:sp>
      <p:sp>
        <p:nvSpPr>
          <p:cNvPr id="3" name="Est égal à 2"/>
          <p:cNvSpPr/>
          <p:nvPr/>
        </p:nvSpPr>
        <p:spPr bwMode="auto">
          <a:xfrm>
            <a:off x="4230284" y="2235440"/>
            <a:ext cx="780150" cy="425721"/>
          </a:xfrm>
          <a:prstGeom prst="mathEqual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2201" tIns="31101" rIns="62201" bIns="31101" numCol="1" rtlCol="0" anchor="t" anchorCtr="0" compatLnSpc="1">
            <a:prstTxWarp prst="textNoShape">
              <a:avLst/>
            </a:prstTxWarp>
          </a:bodyPr>
          <a:lstStyle/>
          <a:p>
            <a:pPr defTabSz="621975" eaLnBrk="0" fontAlgn="base" hangingPunct="0">
              <a:spcBef>
                <a:spcPct val="0"/>
              </a:spcBef>
              <a:spcAft>
                <a:spcPct val="0"/>
              </a:spcAft>
            </a:pPr>
            <a:endParaRPr lang="fr-FR" sz="816">
              <a:latin typeface="Lucida Sans Unicod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3361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5F212FC-BDE0-4205-900D-A2BBBED6F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Sommaire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DCFB818A-34D7-4682-A39D-9B49D3E5DF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r>
              <a:rPr lang="fr-FR" cap="all" dirty="0"/>
              <a:t>XX/XX/XXXX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3F7BA55-0096-48DF-839C-A01ED44AAC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4</a:t>
            </a:fld>
            <a:endParaRPr lang="fr-FR" dirty="0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9E367878-21CC-4AF1-989D-7C5233FD459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sz="1200" dirty="0"/>
              <a:t>Introduction</a:t>
            </a:r>
          </a:p>
          <a:p>
            <a:pPr lvl="1"/>
            <a:r>
              <a:rPr lang="fr-FR" sz="1050" dirty="0"/>
              <a:t>Pourquoi modéliser ?</a:t>
            </a:r>
          </a:p>
        </p:txBody>
      </p:sp>
      <p:sp>
        <p:nvSpPr>
          <p:cNvPr id="9" name="Espace réservé du pied de page 8">
            <a:extLst>
              <a:ext uri="{FF2B5EF4-FFF2-40B4-BE49-F238E27FC236}">
                <a16:creationId xmlns:a16="http://schemas.microsoft.com/office/drawing/2014/main" id="{DAEBD9B9-7616-488C-A260-F6E407C1E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Institut national de l’environnement industriel et des risques</a:t>
            </a:r>
          </a:p>
        </p:txBody>
      </p:sp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2C9BE450-6E0E-924F-F442-F751A0FAC3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sz="1200" dirty="0"/>
              <a:t>Modélisation de la relation dose-réponse</a:t>
            </a:r>
          </a:p>
          <a:p>
            <a:pPr lvl="1"/>
            <a:r>
              <a:rPr lang="fr-FR" sz="1050" dirty="0"/>
              <a:t>Choisir un modèle</a:t>
            </a:r>
          </a:p>
          <a:p>
            <a:pPr lvl="1"/>
            <a:r>
              <a:rPr lang="fr-FR" sz="1050" dirty="0"/>
              <a:t>Construire un plan d’expérience</a:t>
            </a:r>
          </a:p>
          <a:p>
            <a:pPr lvl="1"/>
            <a:r>
              <a:rPr lang="fr-FR" sz="1050" dirty="0"/>
              <a:t>Calibrer le modèle</a:t>
            </a:r>
          </a:p>
          <a:p>
            <a:pPr lvl="1"/>
            <a:r>
              <a:rPr lang="fr-FR" sz="1050" dirty="0"/>
              <a:t>Evaluer la qualité d’ajustement</a:t>
            </a:r>
          </a:p>
          <a:p>
            <a:pPr marL="0" indent="0">
              <a:buNone/>
            </a:pPr>
            <a:endParaRPr lang="fr-FR" sz="1200" dirty="0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0CCB95D0-E571-3FC0-241E-95EAD0EA371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8363079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2"/>
          <p:cNvSpPr>
            <a:spLocks noGrp="1" noChangeArrowheads="1"/>
          </p:cNvSpPr>
          <p:nvPr>
            <p:ph type="title"/>
          </p:nvPr>
        </p:nvSpPr>
        <p:spPr>
          <a:xfrm>
            <a:off x="1309842" y="115899"/>
            <a:ext cx="6899216" cy="450461"/>
          </a:xfrm>
        </p:spPr>
        <p:txBody>
          <a:bodyPr/>
          <a:lstStyle/>
          <a:p>
            <a:r>
              <a:rPr lang="fr-FR" sz="2245" dirty="0">
                <a:latin typeface="Comic Sans MS" pitchFamily="66" charset="0"/>
              </a:rPr>
              <a:t>Normalisation des réponses</a:t>
            </a:r>
          </a:p>
        </p:txBody>
      </p:sp>
      <p:sp>
        <p:nvSpPr>
          <p:cNvPr id="931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39124" y="1004295"/>
            <a:ext cx="6542600" cy="3356811"/>
          </a:xfrm>
        </p:spPr>
        <p:txBody>
          <a:bodyPr/>
          <a:lstStyle/>
          <a:p>
            <a:pPr>
              <a:buFont typeface="Arial" pitchFamily="34" charset="0"/>
              <a:buChar char="•"/>
            </a:pPr>
            <a:r>
              <a:rPr lang="fr-FR" dirty="0">
                <a:solidFill>
                  <a:srgbClr val="002060"/>
                </a:solidFill>
              </a:rPr>
              <a:t>Exemple : fixer minimum à 0 revient à dire que l’on connaît avec certitude le niveau basal (la valeur dans le témoin) </a:t>
            </a:r>
          </a:p>
          <a:p>
            <a:pPr>
              <a:buFont typeface="Arial" pitchFamily="34" charset="0"/>
              <a:buChar char="•"/>
            </a:pPr>
            <a:endParaRPr lang="fr-FR" dirty="0">
              <a:solidFill>
                <a:srgbClr val="002060"/>
              </a:solidFill>
            </a:endParaRPr>
          </a:p>
          <a:p>
            <a:pPr>
              <a:buFont typeface="Arial" pitchFamily="34" charset="0"/>
              <a:buChar char="•"/>
            </a:pPr>
            <a:endParaRPr lang="fr-FR" dirty="0">
              <a:solidFill>
                <a:srgbClr val="002060"/>
              </a:solidFill>
            </a:endParaRPr>
          </a:p>
          <a:p>
            <a:pPr>
              <a:buFont typeface="Arial" pitchFamily="34" charset="0"/>
              <a:buChar char="•"/>
            </a:pPr>
            <a:endParaRPr lang="fr-FR" dirty="0">
              <a:solidFill>
                <a:srgbClr val="002060"/>
              </a:solidFill>
            </a:endParaRPr>
          </a:p>
          <a:p>
            <a:pPr>
              <a:buFont typeface="Arial" pitchFamily="34" charset="0"/>
              <a:buChar char="•"/>
            </a:pPr>
            <a:endParaRPr lang="fr-FR" dirty="0">
              <a:solidFill>
                <a:srgbClr val="002060"/>
              </a:solidFill>
            </a:endParaRPr>
          </a:p>
          <a:p>
            <a:pPr>
              <a:buFont typeface="Arial" pitchFamily="34" charset="0"/>
              <a:buChar char="•"/>
            </a:pPr>
            <a:endParaRPr lang="fr-FR" dirty="0">
              <a:solidFill>
                <a:srgbClr val="002060"/>
              </a:solidFill>
            </a:endParaRPr>
          </a:p>
          <a:p>
            <a:pPr>
              <a:buFont typeface="Arial" pitchFamily="34" charset="0"/>
              <a:buChar char="•"/>
            </a:pPr>
            <a:endParaRPr lang="fr-FR" dirty="0">
              <a:solidFill>
                <a:srgbClr val="002060"/>
              </a:solidFill>
            </a:endParaRPr>
          </a:p>
          <a:p>
            <a:pPr>
              <a:buFont typeface="Arial" pitchFamily="34" charset="0"/>
              <a:buChar char="•"/>
            </a:pPr>
            <a:endParaRPr lang="fr-FR" dirty="0">
              <a:solidFill>
                <a:srgbClr val="002060"/>
              </a:solidFill>
            </a:endParaRPr>
          </a:p>
          <a:p>
            <a:pPr>
              <a:buFont typeface="Arial" pitchFamily="34" charset="0"/>
              <a:buChar char="•"/>
            </a:pPr>
            <a:endParaRPr lang="fr-FR" dirty="0">
              <a:solidFill>
                <a:srgbClr val="002060"/>
              </a:solidFill>
            </a:endParaRPr>
          </a:p>
          <a:p>
            <a:pPr>
              <a:buFont typeface="Arial" pitchFamily="34" charset="0"/>
              <a:buChar char="•"/>
            </a:pPr>
            <a:endParaRPr lang="fr-FR" dirty="0">
              <a:solidFill>
                <a:srgbClr val="002060"/>
              </a:solidFill>
            </a:endParaRPr>
          </a:p>
          <a:p>
            <a:pPr lvl="1">
              <a:buFont typeface="Arial" pitchFamily="34" charset="0"/>
              <a:buChar char="•"/>
            </a:pPr>
            <a:endParaRPr lang="fr-FR" dirty="0">
              <a:solidFill>
                <a:srgbClr val="002060"/>
              </a:solidFill>
            </a:endParaRPr>
          </a:p>
          <a:p>
            <a:pPr lvl="1">
              <a:buFont typeface="Arial" pitchFamily="34" charset="0"/>
              <a:buChar char="•"/>
            </a:pPr>
            <a:endParaRPr lang="fr-FR" dirty="0">
              <a:solidFill>
                <a:srgbClr val="002060"/>
              </a:solidFill>
            </a:endParaRPr>
          </a:p>
          <a:p>
            <a:pPr>
              <a:buFont typeface="Arial" pitchFamily="34" charset="0"/>
              <a:buChar char="•"/>
            </a:pPr>
            <a:endParaRPr lang="fr-FR" dirty="0">
              <a:solidFill>
                <a:srgbClr val="002060"/>
              </a:solidFill>
            </a:endParaRPr>
          </a:p>
          <a:p>
            <a:pPr>
              <a:buFont typeface="Arial" pitchFamily="34" charset="0"/>
              <a:buChar char="•"/>
            </a:pPr>
            <a:endParaRPr lang="fr-FR" dirty="0">
              <a:solidFill>
                <a:srgbClr val="002060"/>
              </a:solidFill>
            </a:endParaRPr>
          </a:p>
          <a:p>
            <a:pPr lvl="2">
              <a:buFont typeface="Arial" pitchFamily="34" charset="0"/>
              <a:buChar char="•"/>
            </a:pPr>
            <a:endParaRPr lang="fr-FR" dirty="0">
              <a:solidFill>
                <a:srgbClr val="002060"/>
              </a:solidFill>
            </a:endParaRPr>
          </a:p>
          <a:p>
            <a:pPr lvl="1">
              <a:buFont typeface="Wingdings" pitchFamily="2" charset="2"/>
              <a:buChar char="ü"/>
            </a:pPr>
            <a:endParaRPr lang="fr-FR" dirty="0">
              <a:solidFill>
                <a:srgbClr val="002060"/>
              </a:solidFill>
            </a:endParaRPr>
          </a:p>
        </p:txBody>
      </p:sp>
      <p:sp>
        <p:nvSpPr>
          <p:cNvPr id="215042" name="Rectangle 2"/>
          <p:cNvSpPr>
            <a:spLocks noChangeArrowheads="1"/>
          </p:cNvSpPr>
          <p:nvPr/>
        </p:nvSpPr>
        <p:spPr bwMode="auto">
          <a:xfrm>
            <a:off x="934942" y="-125596"/>
            <a:ext cx="125681" cy="2511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62201" tIns="31101" rIns="62201" bIns="31101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 sz="1224"/>
          </a:p>
        </p:txBody>
      </p:sp>
      <p:sp>
        <p:nvSpPr>
          <p:cNvPr id="215048" name="Rectangle 8"/>
          <p:cNvSpPr>
            <a:spLocks noChangeArrowheads="1"/>
          </p:cNvSpPr>
          <p:nvPr/>
        </p:nvSpPr>
        <p:spPr bwMode="auto">
          <a:xfrm>
            <a:off x="934942" y="-125596"/>
            <a:ext cx="125681" cy="2511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62201" tIns="31101" rIns="62201" bIns="31101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 sz="1224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7542" y="2195659"/>
            <a:ext cx="1756278" cy="1756278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6243" y="2195659"/>
            <a:ext cx="1756278" cy="1756278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5012309" y="1711269"/>
            <a:ext cx="2651210" cy="5109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60" dirty="0"/>
              <a:t>On n’en n’a qu’une estimation</a:t>
            </a: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235374" flipH="1">
            <a:off x="4497975" y="1443984"/>
            <a:ext cx="321449" cy="672296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4625218" y="3896364"/>
            <a:ext cx="1692696" cy="2807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24" dirty="0">
                <a:solidFill>
                  <a:srgbClr val="C00000"/>
                </a:solidFill>
              </a:rPr>
              <a:t>Minimum fixé à 0</a:t>
            </a:r>
          </a:p>
        </p:txBody>
      </p:sp>
      <p:sp>
        <p:nvSpPr>
          <p:cNvPr id="14" name="ZoneTexte 13"/>
          <p:cNvSpPr txBox="1"/>
          <p:nvPr/>
        </p:nvSpPr>
        <p:spPr>
          <a:xfrm>
            <a:off x="2626734" y="3895848"/>
            <a:ext cx="1863463" cy="2807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24" dirty="0">
                <a:solidFill>
                  <a:srgbClr val="C00000"/>
                </a:solidFill>
              </a:rPr>
              <a:t>Minimum </a:t>
            </a:r>
            <a:r>
              <a:rPr lang="fr-FR" sz="1224" b="1" dirty="0">
                <a:solidFill>
                  <a:srgbClr val="C00000"/>
                </a:solidFill>
              </a:rPr>
              <a:t>estimé</a:t>
            </a:r>
            <a:endParaRPr lang="fr-FR" sz="1224" dirty="0">
              <a:solidFill>
                <a:srgbClr val="C00000"/>
              </a:solidFill>
            </a:endParaRPr>
          </a:p>
        </p:txBody>
      </p:sp>
      <p:cxnSp>
        <p:nvCxnSpPr>
          <p:cNvPr id="11" name="Connecteur droit avec flèche 10"/>
          <p:cNvCxnSpPr/>
          <p:nvPr/>
        </p:nvCxnSpPr>
        <p:spPr bwMode="auto">
          <a:xfrm flipH="1" flipV="1">
            <a:off x="2810279" y="3186348"/>
            <a:ext cx="142757" cy="70950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cxnSp>
        <p:nvCxnSpPr>
          <p:cNvPr id="17" name="Connecteur droit avec flèche 16"/>
          <p:cNvCxnSpPr/>
          <p:nvPr/>
        </p:nvCxnSpPr>
        <p:spPr bwMode="auto">
          <a:xfrm flipH="1" flipV="1">
            <a:off x="4738760" y="3186348"/>
            <a:ext cx="142757" cy="70950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</p:spTree>
    <p:extLst>
      <p:ext uri="{BB962C8B-B14F-4D97-AF65-F5344CB8AC3E}">
        <p14:creationId xmlns:p14="http://schemas.microsoft.com/office/powerpoint/2010/main" val="1380786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6BB66DD-174B-EBA2-D840-8572656FA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Exercice de modélisation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1864FA93-E39E-1612-CD8C-C9E17487C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r>
              <a:rPr lang="fr-FR" cap="all"/>
              <a:t>09/01/2024</a:t>
            </a:r>
            <a:endParaRPr lang="fr-FR" cap="all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96F1C715-DA4F-E15C-F5B6-191311B89F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Institut national de l’environnement industriel et des risques</a:t>
            </a:r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F3DA9B6-99EF-D87F-C881-2150C93FB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41</a:t>
            </a:fld>
            <a:endParaRPr lang="fr-FR" dirty="0"/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46C87387-79C4-0657-C5A5-67179CEED756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fr-FR" dirty="0"/>
              <a:t>Dans R, package </a:t>
            </a:r>
            <a:r>
              <a:rPr lang="fr-FR" dirty="0" err="1"/>
              <a:t>drc</a:t>
            </a:r>
            <a:r>
              <a:rPr lang="fr-FR" dirty="0"/>
              <a:t> à installer</a:t>
            </a:r>
          </a:p>
          <a:p>
            <a:r>
              <a:rPr lang="fr-FR" dirty="0"/>
              <a:t>Ligne directrice OECD 201 Taux de croissance de végétaux</a:t>
            </a:r>
          </a:p>
          <a:p>
            <a:r>
              <a:rPr lang="fr-FR" dirty="0"/>
              <a:t>Plusieurs temps de mesure, mêmes individus</a:t>
            </a:r>
          </a:p>
          <a:p>
            <a:r>
              <a:rPr lang="fr-FR" dirty="0"/>
              <a:t>Normalisation en divisant par la valeur individuelle au temps 0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8EF3C33E-9F0F-1559-8C25-44C5E9737BC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04E1F1D2-AB0A-62C4-F13C-38B2F38EE42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fr-FR"/>
          </a:p>
        </p:txBody>
      </p:sp>
      <p:graphicFrame>
        <p:nvGraphicFramePr>
          <p:cNvPr id="9" name="Tableau 8">
            <a:extLst>
              <a:ext uri="{FF2B5EF4-FFF2-40B4-BE49-F238E27FC236}">
                <a16:creationId xmlns:a16="http://schemas.microsoft.com/office/drawing/2014/main" id="{734B3A25-DD2C-B12A-5638-97C5D5EC9E39}"/>
              </a:ext>
            </a:extLst>
          </p:cNvPr>
          <p:cNvGraphicFramePr>
            <a:graphicFrameLocks noGrp="1"/>
          </p:cNvGraphicFramePr>
          <p:nvPr/>
        </p:nvGraphicFramePr>
        <p:xfrm>
          <a:off x="4499993" y="500892"/>
          <a:ext cx="3209095" cy="3925488"/>
        </p:xfrm>
        <a:graphic>
          <a:graphicData uri="http://schemas.openxmlformats.org/drawingml/2006/table">
            <a:tbl>
              <a:tblPr/>
              <a:tblGrid>
                <a:gridCol w="634955">
                  <a:extLst>
                    <a:ext uri="{9D8B030D-6E8A-4147-A177-3AD203B41FA5}">
                      <a16:colId xmlns:a16="http://schemas.microsoft.com/office/drawing/2014/main" val="1334155142"/>
                    </a:ext>
                  </a:extLst>
                </a:gridCol>
                <a:gridCol w="514828">
                  <a:extLst>
                    <a:ext uri="{9D8B030D-6E8A-4147-A177-3AD203B41FA5}">
                      <a16:colId xmlns:a16="http://schemas.microsoft.com/office/drawing/2014/main" val="3977620109"/>
                    </a:ext>
                  </a:extLst>
                </a:gridCol>
                <a:gridCol w="514828">
                  <a:extLst>
                    <a:ext uri="{9D8B030D-6E8A-4147-A177-3AD203B41FA5}">
                      <a16:colId xmlns:a16="http://schemas.microsoft.com/office/drawing/2014/main" val="3792097724"/>
                    </a:ext>
                  </a:extLst>
                </a:gridCol>
                <a:gridCol w="514828">
                  <a:extLst>
                    <a:ext uri="{9D8B030D-6E8A-4147-A177-3AD203B41FA5}">
                      <a16:colId xmlns:a16="http://schemas.microsoft.com/office/drawing/2014/main" val="40670189"/>
                    </a:ext>
                  </a:extLst>
                </a:gridCol>
                <a:gridCol w="514828">
                  <a:extLst>
                    <a:ext uri="{9D8B030D-6E8A-4147-A177-3AD203B41FA5}">
                      <a16:colId xmlns:a16="http://schemas.microsoft.com/office/drawing/2014/main" val="1257451792"/>
                    </a:ext>
                  </a:extLst>
                </a:gridCol>
                <a:gridCol w="514828">
                  <a:extLst>
                    <a:ext uri="{9D8B030D-6E8A-4147-A177-3AD203B41FA5}">
                      <a16:colId xmlns:a16="http://schemas.microsoft.com/office/drawing/2014/main" val="819290686"/>
                    </a:ext>
                  </a:extLst>
                </a:gridCol>
              </a:tblGrid>
              <a:tr h="220241">
                <a:tc>
                  <a:txBody>
                    <a:bodyPr/>
                    <a:lstStyle/>
                    <a:p>
                      <a:pPr algn="ctr" fontAlgn="b"/>
                      <a:r>
                        <a:rPr lang="fr-FR" sz="105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Concentration </a:t>
                      </a:r>
                    </a:p>
                  </a:txBody>
                  <a:tcPr marL="3864" marR="3864" marT="3864" marB="0" anchor="b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05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N0</a:t>
                      </a:r>
                    </a:p>
                  </a:txBody>
                  <a:tcPr marL="3864" marR="3864" marT="3864" marB="0" anchor="b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05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N1</a:t>
                      </a:r>
                    </a:p>
                  </a:txBody>
                  <a:tcPr marL="3864" marR="3864" marT="3864" marB="0" anchor="b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05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N2</a:t>
                      </a:r>
                    </a:p>
                  </a:txBody>
                  <a:tcPr marL="3864" marR="3864" marT="3864" marB="0" anchor="b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05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N3</a:t>
                      </a:r>
                    </a:p>
                  </a:txBody>
                  <a:tcPr marL="3864" marR="3864" marT="3864" marB="0" anchor="b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05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taux croissance</a:t>
                      </a:r>
                    </a:p>
                  </a:txBody>
                  <a:tcPr marL="3864" marR="3864" marT="3864" marB="0" anchor="b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71445758"/>
                  </a:ext>
                </a:extLst>
              </a:tr>
              <a:tr h="112052">
                <a:tc>
                  <a:txBody>
                    <a:bodyPr/>
                    <a:lstStyle/>
                    <a:p>
                      <a:pPr algn="r" fontAlgn="b"/>
                      <a:r>
                        <a:rPr lang="fr-F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64" marR="3864" marT="3864" marB="0" anchor="b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05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1.00</a:t>
                      </a:r>
                    </a:p>
                  </a:txBody>
                  <a:tcPr marL="3864" marR="3864" marT="3864" marB="0" anchor="b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05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5.76</a:t>
                      </a:r>
                    </a:p>
                  </a:txBody>
                  <a:tcPr marL="3864" marR="3864" marT="3864" marB="0" anchor="b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05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27.41</a:t>
                      </a:r>
                    </a:p>
                  </a:txBody>
                  <a:tcPr marL="3864" marR="3864" marT="3864" marB="0" anchor="b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05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189.23</a:t>
                      </a:r>
                    </a:p>
                  </a:txBody>
                  <a:tcPr marL="3864" marR="3864" marT="3864" marB="0" anchor="b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05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1.748</a:t>
                      </a:r>
                    </a:p>
                  </a:txBody>
                  <a:tcPr marL="3864" marR="3864" marT="3864" marB="0" anchor="b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32736221"/>
                  </a:ext>
                </a:extLst>
              </a:tr>
              <a:tr h="112052">
                <a:tc>
                  <a:txBody>
                    <a:bodyPr/>
                    <a:lstStyle/>
                    <a:p>
                      <a:pPr algn="r" fontAlgn="b"/>
                      <a:r>
                        <a:rPr lang="fr-F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64" marR="3864" marT="3864" marB="0" anchor="b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05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1.00</a:t>
                      </a:r>
                    </a:p>
                  </a:txBody>
                  <a:tcPr marL="3864" marR="3864" marT="3864" marB="0" anchor="b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05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6.22</a:t>
                      </a:r>
                    </a:p>
                  </a:txBody>
                  <a:tcPr marL="3864" marR="3864" marT="3864" marB="0" anchor="b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05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23.00</a:t>
                      </a:r>
                    </a:p>
                  </a:txBody>
                  <a:tcPr marL="3864" marR="3864" marT="3864" marB="0" anchor="b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05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187.77</a:t>
                      </a:r>
                    </a:p>
                  </a:txBody>
                  <a:tcPr marL="3864" marR="3864" marT="3864" marB="0" anchor="b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05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1.745</a:t>
                      </a:r>
                    </a:p>
                  </a:txBody>
                  <a:tcPr marL="3864" marR="3864" marT="3864" marB="0" anchor="b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720099"/>
                  </a:ext>
                </a:extLst>
              </a:tr>
              <a:tr h="112052">
                <a:tc>
                  <a:txBody>
                    <a:bodyPr/>
                    <a:lstStyle/>
                    <a:p>
                      <a:pPr algn="r" fontAlgn="b"/>
                      <a:r>
                        <a:rPr lang="fr-F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64" marR="3864" marT="3864" marB="0" anchor="b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05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1.00</a:t>
                      </a:r>
                    </a:p>
                  </a:txBody>
                  <a:tcPr marL="3864" marR="3864" marT="3864" marB="0" anchor="b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05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5.51</a:t>
                      </a:r>
                    </a:p>
                  </a:txBody>
                  <a:tcPr marL="3864" marR="3864" marT="3864" marB="0" anchor="b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05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25.34</a:t>
                      </a:r>
                    </a:p>
                  </a:txBody>
                  <a:tcPr marL="3864" marR="3864" marT="3864" marB="0" anchor="b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05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143.14</a:t>
                      </a:r>
                    </a:p>
                  </a:txBody>
                  <a:tcPr marL="3864" marR="3864" marT="3864" marB="0" anchor="b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05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1.655</a:t>
                      </a:r>
                    </a:p>
                  </a:txBody>
                  <a:tcPr marL="3864" marR="3864" marT="3864" marB="0" anchor="b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21626045"/>
                  </a:ext>
                </a:extLst>
              </a:tr>
              <a:tr h="112052">
                <a:tc>
                  <a:txBody>
                    <a:bodyPr/>
                    <a:lstStyle/>
                    <a:p>
                      <a:pPr algn="r" fontAlgn="b"/>
                      <a:r>
                        <a:rPr lang="fr-F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64" marR="3864" marT="3864" marB="0" anchor="b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05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1.00</a:t>
                      </a:r>
                    </a:p>
                  </a:txBody>
                  <a:tcPr marL="3864" marR="3864" marT="3864" marB="0" anchor="b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05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6.23</a:t>
                      </a:r>
                    </a:p>
                  </a:txBody>
                  <a:tcPr marL="3864" marR="3864" marT="3864" marB="0" anchor="b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05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29.93</a:t>
                      </a:r>
                    </a:p>
                  </a:txBody>
                  <a:tcPr marL="3864" marR="3864" marT="3864" marB="0" anchor="b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05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194.84</a:t>
                      </a:r>
                    </a:p>
                  </a:txBody>
                  <a:tcPr marL="3864" marR="3864" marT="3864" marB="0" anchor="b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05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1.757</a:t>
                      </a:r>
                    </a:p>
                  </a:txBody>
                  <a:tcPr marL="3864" marR="3864" marT="3864" marB="0" anchor="b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8784320"/>
                  </a:ext>
                </a:extLst>
              </a:tr>
              <a:tr h="112052">
                <a:tc>
                  <a:txBody>
                    <a:bodyPr/>
                    <a:lstStyle/>
                    <a:p>
                      <a:pPr algn="r" fontAlgn="b"/>
                      <a:r>
                        <a:rPr lang="fr-F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64" marR="3864" marT="3864" marB="0" anchor="b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05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1.00</a:t>
                      </a:r>
                    </a:p>
                  </a:txBody>
                  <a:tcPr marL="3864" marR="3864" marT="3864" marB="0" anchor="b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05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5.95</a:t>
                      </a:r>
                    </a:p>
                  </a:txBody>
                  <a:tcPr marL="3864" marR="3864" marT="3864" marB="0" anchor="b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05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30.16</a:t>
                      </a:r>
                    </a:p>
                  </a:txBody>
                  <a:tcPr marL="3864" marR="3864" marT="3864" marB="0" anchor="b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05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212.16</a:t>
                      </a:r>
                    </a:p>
                  </a:txBody>
                  <a:tcPr marL="3864" marR="3864" marT="3864" marB="0" anchor="b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05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1.786</a:t>
                      </a:r>
                    </a:p>
                  </a:txBody>
                  <a:tcPr marL="3864" marR="3864" marT="3864" marB="0" anchor="b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8963944"/>
                  </a:ext>
                </a:extLst>
              </a:tr>
              <a:tr h="112052">
                <a:tc>
                  <a:txBody>
                    <a:bodyPr/>
                    <a:lstStyle/>
                    <a:p>
                      <a:pPr algn="r" fontAlgn="b"/>
                      <a:r>
                        <a:rPr lang="fr-F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64" marR="3864" marT="3864" marB="0" anchor="b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05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1.00</a:t>
                      </a:r>
                    </a:p>
                  </a:txBody>
                  <a:tcPr marL="3864" marR="3864" marT="3864" marB="0" anchor="b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05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5.59</a:t>
                      </a:r>
                    </a:p>
                  </a:txBody>
                  <a:tcPr marL="3864" marR="3864" marT="3864" marB="0" anchor="b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05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23.41</a:t>
                      </a:r>
                    </a:p>
                  </a:txBody>
                  <a:tcPr marL="3864" marR="3864" marT="3864" marB="0" anchor="b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05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113.70</a:t>
                      </a:r>
                    </a:p>
                  </a:txBody>
                  <a:tcPr marL="3864" marR="3864" marT="3864" marB="0" anchor="b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05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1.578</a:t>
                      </a:r>
                    </a:p>
                  </a:txBody>
                  <a:tcPr marL="3864" marR="3864" marT="3864" marB="0" anchor="b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64780038"/>
                  </a:ext>
                </a:extLst>
              </a:tr>
              <a:tr h="112052">
                <a:tc>
                  <a:txBody>
                    <a:bodyPr/>
                    <a:lstStyle/>
                    <a:p>
                      <a:pPr algn="r" fontAlgn="b"/>
                      <a:r>
                        <a:rPr lang="fr-F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0.067</a:t>
                      </a:r>
                    </a:p>
                  </a:txBody>
                  <a:tcPr marL="3864" marR="3864" marT="3864" marB="0" anchor="b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05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1.00</a:t>
                      </a:r>
                    </a:p>
                  </a:txBody>
                  <a:tcPr marL="3864" marR="3864" marT="3864" marB="0" anchor="b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05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4.22</a:t>
                      </a:r>
                    </a:p>
                  </a:txBody>
                  <a:tcPr marL="3864" marR="3864" marT="3864" marB="0" anchor="b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05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23.30</a:t>
                      </a:r>
                    </a:p>
                  </a:txBody>
                  <a:tcPr marL="3864" marR="3864" marT="3864" marB="0" anchor="b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05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177.80</a:t>
                      </a:r>
                    </a:p>
                  </a:txBody>
                  <a:tcPr marL="3864" marR="3864" marT="3864" marB="0" anchor="b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05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1.727</a:t>
                      </a:r>
                    </a:p>
                  </a:txBody>
                  <a:tcPr marL="3864" marR="3864" marT="3864" marB="0" anchor="b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32958812"/>
                  </a:ext>
                </a:extLst>
              </a:tr>
              <a:tr h="112052">
                <a:tc>
                  <a:txBody>
                    <a:bodyPr/>
                    <a:lstStyle/>
                    <a:p>
                      <a:pPr algn="r" fontAlgn="b"/>
                      <a:r>
                        <a:rPr lang="fr-F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0.067</a:t>
                      </a:r>
                    </a:p>
                  </a:txBody>
                  <a:tcPr marL="3864" marR="3864" marT="3864" marB="0" anchor="b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05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1.00</a:t>
                      </a:r>
                    </a:p>
                  </a:txBody>
                  <a:tcPr marL="3864" marR="3864" marT="3864" marB="0" anchor="b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05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4.78</a:t>
                      </a:r>
                    </a:p>
                  </a:txBody>
                  <a:tcPr marL="3864" marR="3864" marT="3864" marB="0" anchor="b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05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20.27</a:t>
                      </a:r>
                    </a:p>
                  </a:txBody>
                  <a:tcPr marL="3864" marR="3864" marT="3864" marB="0" anchor="b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05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148.37</a:t>
                      </a:r>
                    </a:p>
                  </a:txBody>
                  <a:tcPr marL="3864" marR="3864" marT="3864" marB="0" anchor="b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05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1.667</a:t>
                      </a:r>
                    </a:p>
                  </a:txBody>
                  <a:tcPr marL="3864" marR="3864" marT="3864" marB="0" anchor="b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6472234"/>
                  </a:ext>
                </a:extLst>
              </a:tr>
              <a:tr h="112052">
                <a:tc>
                  <a:txBody>
                    <a:bodyPr/>
                    <a:lstStyle/>
                    <a:p>
                      <a:pPr algn="r" fontAlgn="b"/>
                      <a:r>
                        <a:rPr lang="fr-F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0.067</a:t>
                      </a:r>
                    </a:p>
                  </a:txBody>
                  <a:tcPr marL="3864" marR="3864" marT="3864" marB="0" anchor="b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05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1.00</a:t>
                      </a:r>
                    </a:p>
                  </a:txBody>
                  <a:tcPr marL="3864" marR="3864" marT="3864" marB="0" anchor="b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05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3.63</a:t>
                      </a:r>
                    </a:p>
                  </a:txBody>
                  <a:tcPr marL="3864" marR="3864" marT="3864" marB="0" anchor="b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05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22.85</a:t>
                      </a:r>
                    </a:p>
                  </a:txBody>
                  <a:tcPr marL="3864" marR="3864" marT="3864" marB="0" anchor="b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05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184.36</a:t>
                      </a:r>
                    </a:p>
                  </a:txBody>
                  <a:tcPr marL="3864" marR="3864" marT="3864" marB="0" anchor="b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05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1.739</a:t>
                      </a:r>
                    </a:p>
                  </a:txBody>
                  <a:tcPr marL="3864" marR="3864" marT="3864" marB="0" anchor="b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9575115"/>
                  </a:ext>
                </a:extLst>
              </a:tr>
              <a:tr h="112052">
                <a:tc>
                  <a:txBody>
                    <a:bodyPr/>
                    <a:lstStyle/>
                    <a:p>
                      <a:pPr algn="ctr" fontAlgn="b"/>
                      <a:r>
                        <a:rPr lang="fr-F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0.18</a:t>
                      </a:r>
                    </a:p>
                  </a:txBody>
                  <a:tcPr marL="3864" marR="3864" marT="3864" marB="0" anchor="b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05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1.00</a:t>
                      </a:r>
                    </a:p>
                  </a:txBody>
                  <a:tcPr marL="3864" marR="3864" marT="3864" marB="0" anchor="b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05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2.06</a:t>
                      </a:r>
                    </a:p>
                  </a:txBody>
                  <a:tcPr marL="3864" marR="3864" marT="3864" marB="0" anchor="b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05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15.04</a:t>
                      </a:r>
                    </a:p>
                  </a:txBody>
                  <a:tcPr marL="3864" marR="3864" marT="3864" marB="0" anchor="b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05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120.97</a:t>
                      </a:r>
                    </a:p>
                  </a:txBody>
                  <a:tcPr marL="3864" marR="3864" marT="3864" marB="0" anchor="b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05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1.599</a:t>
                      </a:r>
                    </a:p>
                  </a:txBody>
                  <a:tcPr marL="3864" marR="3864" marT="3864" marB="0" anchor="b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8211502"/>
                  </a:ext>
                </a:extLst>
              </a:tr>
              <a:tr h="112052">
                <a:tc>
                  <a:txBody>
                    <a:bodyPr/>
                    <a:lstStyle/>
                    <a:p>
                      <a:pPr algn="ctr" fontAlgn="b"/>
                      <a:r>
                        <a:rPr lang="fr-F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0.18</a:t>
                      </a:r>
                    </a:p>
                  </a:txBody>
                  <a:tcPr marL="3864" marR="3864" marT="3864" marB="0" anchor="b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05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1.00</a:t>
                      </a:r>
                    </a:p>
                  </a:txBody>
                  <a:tcPr marL="3864" marR="3864" marT="3864" marB="0" anchor="b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05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1.41</a:t>
                      </a:r>
                    </a:p>
                  </a:txBody>
                  <a:tcPr marL="3864" marR="3864" marT="3864" marB="0" anchor="b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05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11.54</a:t>
                      </a:r>
                    </a:p>
                  </a:txBody>
                  <a:tcPr marL="3864" marR="3864" marT="3864" marB="0" anchor="b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05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87.53</a:t>
                      </a:r>
                    </a:p>
                  </a:txBody>
                  <a:tcPr marL="3864" marR="3864" marT="3864" marB="0" anchor="b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05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1.491</a:t>
                      </a:r>
                    </a:p>
                  </a:txBody>
                  <a:tcPr marL="3864" marR="3864" marT="3864" marB="0" anchor="b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1770743"/>
                  </a:ext>
                </a:extLst>
              </a:tr>
              <a:tr h="112052">
                <a:tc>
                  <a:txBody>
                    <a:bodyPr/>
                    <a:lstStyle/>
                    <a:p>
                      <a:pPr algn="ctr" fontAlgn="b"/>
                      <a:r>
                        <a:rPr lang="fr-F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0.18</a:t>
                      </a:r>
                    </a:p>
                  </a:txBody>
                  <a:tcPr marL="3864" marR="3864" marT="3864" marB="0" anchor="b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05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1.00</a:t>
                      </a:r>
                    </a:p>
                  </a:txBody>
                  <a:tcPr marL="3864" marR="3864" marT="3864" marB="0" anchor="b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05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1.94</a:t>
                      </a:r>
                    </a:p>
                  </a:txBody>
                  <a:tcPr marL="3864" marR="3864" marT="3864" marB="0" anchor="b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05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23.55</a:t>
                      </a:r>
                    </a:p>
                  </a:txBody>
                  <a:tcPr marL="3864" marR="3864" marT="3864" marB="0" anchor="b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05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178.41</a:t>
                      </a:r>
                    </a:p>
                  </a:txBody>
                  <a:tcPr marL="3864" marR="3864" marT="3864" marB="0" anchor="b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05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1.728</a:t>
                      </a:r>
                    </a:p>
                  </a:txBody>
                  <a:tcPr marL="3864" marR="3864" marT="3864" marB="0" anchor="b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2119999"/>
                  </a:ext>
                </a:extLst>
              </a:tr>
              <a:tr h="112052">
                <a:tc>
                  <a:txBody>
                    <a:bodyPr/>
                    <a:lstStyle/>
                    <a:p>
                      <a:pPr algn="ctr" fontAlgn="b"/>
                      <a:r>
                        <a:rPr lang="fr-F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0.48</a:t>
                      </a:r>
                    </a:p>
                  </a:txBody>
                  <a:tcPr marL="3864" marR="3864" marT="3864" marB="0" anchor="b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05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1.00</a:t>
                      </a:r>
                    </a:p>
                  </a:txBody>
                  <a:tcPr marL="3864" marR="3864" marT="3864" marB="0" anchor="b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05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0.08</a:t>
                      </a:r>
                    </a:p>
                  </a:txBody>
                  <a:tcPr marL="3864" marR="3864" marT="3864" marB="0" anchor="b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05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3.84</a:t>
                      </a:r>
                    </a:p>
                  </a:txBody>
                  <a:tcPr marL="3864" marR="3864" marT="3864" marB="0" anchor="b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05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31.26</a:t>
                      </a:r>
                    </a:p>
                  </a:txBody>
                  <a:tcPr marL="3864" marR="3864" marT="3864" marB="0" anchor="b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05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1.147</a:t>
                      </a:r>
                    </a:p>
                  </a:txBody>
                  <a:tcPr marL="3864" marR="3864" marT="3864" marB="0" anchor="b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8172115"/>
                  </a:ext>
                </a:extLst>
              </a:tr>
              <a:tr h="112052">
                <a:tc>
                  <a:txBody>
                    <a:bodyPr/>
                    <a:lstStyle/>
                    <a:p>
                      <a:pPr algn="ctr" fontAlgn="b"/>
                      <a:r>
                        <a:rPr lang="fr-F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0.48</a:t>
                      </a:r>
                    </a:p>
                  </a:txBody>
                  <a:tcPr marL="3864" marR="3864" marT="3864" marB="0" anchor="b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05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1.00</a:t>
                      </a:r>
                    </a:p>
                  </a:txBody>
                  <a:tcPr marL="3864" marR="3864" marT="3864" marB="0" anchor="b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05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0.34</a:t>
                      </a:r>
                    </a:p>
                  </a:txBody>
                  <a:tcPr marL="3864" marR="3864" marT="3864" marB="0" anchor="b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05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3.73</a:t>
                      </a:r>
                    </a:p>
                  </a:txBody>
                  <a:tcPr marL="3864" marR="3864" marT="3864" marB="0" anchor="b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05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46.46</a:t>
                      </a:r>
                    </a:p>
                  </a:txBody>
                  <a:tcPr marL="3864" marR="3864" marT="3864" marB="0" anchor="b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05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1.280</a:t>
                      </a:r>
                    </a:p>
                  </a:txBody>
                  <a:tcPr marL="3864" marR="3864" marT="3864" marB="0" anchor="b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0189565"/>
                  </a:ext>
                </a:extLst>
              </a:tr>
              <a:tr h="112052">
                <a:tc>
                  <a:txBody>
                    <a:bodyPr/>
                    <a:lstStyle/>
                    <a:p>
                      <a:pPr algn="ctr" fontAlgn="b"/>
                      <a:r>
                        <a:rPr lang="fr-F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0.48</a:t>
                      </a:r>
                    </a:p>
                  </a:txBody>
                  <a:tcPr marL="3864" marR="3864" marT="3864" marB="0" anchor="b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05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1.00</a:t>
                      </a:r>
                    </a:p>
                  </a:txBody>
                  <a:tcPr marL="3864" marR="3864" marT="3864" marB="0" anchor="b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05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0.97</a:t>
                      </a:r>
                    </a:p>
                  </a:txBody>
                  <a:tcPr marL="3864" marR="3864" marT="3864" marB="0" anchor="b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05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9.42</a:t>
                      </a:r>
                    </a:p>
                  </a:txBody>
                  <a:tcPr marL="3864" marR="3864" marT="3864" marB="0" anchor="b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05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71.42</a:t>
                      </a:r>
                    </a:p>
                  </a:txBody>
                  <a:tcPr marL="3864" marR="3864" marT="3864" marB="0" anchor="b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05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1.423</a:t>
                      </a:r>
                    </a:p>
                  </a:txBody>
                  <a:tcPr marL="3864" marR="3864" marT="3864" marB="0" anchor="b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6787755"/>
                  </a:ext>
                </a:extLst>
              </a:tr>
              <a:tr h="112052">
                <a:tc>
                  <a:txBody>
                    <a:bodyPr/>
                    <a:lstStyle/>
                    <a:p>
                      <a:pPr algn="ctr" fontAlgn="b"/>
                      <a:r>
                        <a:rPr lang="fr-F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1.3</a:t>
                      </a:r>
                    </a:p>
                  </a:txBody>
                  <a:tcPr marL="3864" marR="3864" marT="3864" marB="0" anchor="b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05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1.00</a:t>
                      </a:r>
                    </a:p>
                  </a:txBody>
                  <a:tcPr marL="3864" marR="3864" marT="3864" marB="0" anchor="b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05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0.03</a:t>
                      </a:r>
                    </a:p>
                  </a:txBody>
                  <a:tcPr marL="3864" marR="3864" marT="3864" marB="0" anchor="b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05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0.65</a:t>
                      </a:r>
                    </a:p>
                  </a:txBody>
                  <a:tcPr marL="3864" marR="3864" marT="3864" marB="0" anchor="b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05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4.38</a:t>
                      </a:r>
                    </a:p>
                  </a:txBody>
                  <a:tcPr marL="3864" marR="3864" marT="3864" marB="0" anchor="b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05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0.492</a:t>
                      </a:r>
                    </a:p>
                  </a:txBody>
                  <a:tcPr marL="3864" marR="3864" marT="3864" marB="0" anchor="b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23457651"/>
                  </a:ext>
                </a:extLst>
              </a:tr>
              <a:tr h="112052">
                <a:tc>
                  <a:txBody>
                    <a:bodyPr/>
                    <a:lstStyle/>
                    <a:p>
                      <a:pPr algn="ctr" fontAlgn="b"/>
                      <a:r>
                        <a:rPr lang="fr-F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1.3</a:t>
                      </a:r>
                    </a:p>
                  </a:txBody>
                  <a:tcPr marL="3864" marR="3864" marT="3864" marB="0" anchor="b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05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1.00</a:t>
                      </a:r>
                    </a:p>
                  </a:txBody>
                  <a:tcPr marL="3864" marR="3864" marT="3864" marB="0" anchor="b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05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0.19</a:t>
                      </a:r>
                    </a:p>
                  </a:txBody>
                  <a:tcPr marL="3864" marR="3864" marT="3864" marB="0" anchor="b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05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0.83</a:t>
                      </a:r>
                    </a:p>
                  </a:txBody>
                  <a:tcPr marL="3864" marR="3864" marT="3864" marB="0" anchor="b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05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11.70</a:t>
                      </a:r>
                    </a:p>
                  </a:txBody>
                  <a:tcPr marL="3864" marR="3864" marT="3864" marB="0" anchor="b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05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0.820</a:t>
                      </a:r>
                    </a:p>
                  </a:txBody>
                  <a:tcPr marL="3864" marR="3864" marT="3864" marB="0" anchor="b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63685596"/>
                  </a:ext>
                </a:extLst>
              </a:tr>
              <a:tr h="112052">
                <a:tc>
                  <a:txBody>
                    <a:bodyPr/>
                    <a:lstStyle/>
                    <a:p>
                      <a:pPr algn="ctr" fontAlgn="b"/>
                      <a:r>
                        <a:rPr lang="fr-F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1.3</a:t>
                      </a:r>
                    </a:p>
                  </a:txBody>
                  <a:tcPr marL="3864" marR="3864" marT="3864" marB="0" anchor="b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05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1.00</a:t>
                      </a:r>
                    </a:p>
                  </a:txBody>
                  <a:tcPr marL="3864" marR="3864" marT="3864" marB="0" anchor="b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05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0.33</a:t>
                      </a:r>
                    </a:p>
                  </a:txBody>
                  <a:tcPr marL="3864" marR="3864" marT="3864" marB="0" anchor="b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05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0.25</a:t>
                      </a:r>
                    </a:p>
                  </a:txBody>
                  <a:tcPr marL="3864" marR="3864" marT="3864" marB="0" anchor="b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05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5.34</a:t>
                      </a:r>
                    </a:p>
                  </a:txBody>
                  <a:tcPr marL="3864" marR="3864" marT="3864" marB="0" anchor="b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05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0.558</a:t>
                      </a:r>
                    </a:p>
                  </a:txBody>
                  <a:tcPr marL="3864" marR="3864" marT="3864" marB="0" anchor="b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3199965"/>
                  </a:ext>
                </a:extLst>
              </a:tr>
              <a:tr h="112052">
                <a:tc>
                  <a:txBody>
                    <a:bodyPr/>
                    <a:lstStyle/>
                    <a:p>
                      <a:pPr algn="ctr" fontAlgn="b"/>
                      <a:r>
                        <a:rPr lang="fr-F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3.5</a:t>
                      </a:r>
                    </a:p>
                  </a:txBody>
                  <a:tcPr marL="3864" marR="3864" marT="3864" marB="0" anchor="b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05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1.00</a:t>
                      </a:r>
                    </a:p>
                  </a:txBody>
                  <a:tcPr marL="3864" marR="3864" marT="3864" marB="0" anchor="b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05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0.01</a:t>
                      </a:r>
                    </a:p>
                  </a:txBody>
                  <a:tcPr marL="3864" marR="3864" marT="3864" marB="0" anchor="b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05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0.44</a:t>
                      </a:r>
                    </a:p>
                  </a:txBody>
                  <a:tcPr marL="3864" marR="3864" marT="3864" marB="0" anchor="b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05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0.65</a:t>
                      </a:r>
                    </a:p>
                  </a:txBody>
                  <a:tcPr marL="3864" marR="3864" marT="3864" marB="0" anchor="b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05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-0.144</a:t>
                      </a:r>
                    </a:p>
                  </a:txBody>
                  <a:tcPr marL="3864" marR="3864" marT="3864" marB="0" anchor="b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7108903"/>
                  </a:ext>
                </a:extLst>
              </a:tr>
              <a:tr h="112052">
                <a:tc>
                  <a:txBody>
                    <a:bodyPr/>
                    <a:lstStyle/>
                    <a:p>
                      <a:pPr algn="ctr" fontAlgn="b"/>
                      <a:r>
                        <a:rPr lang="fr-F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3.5</a:t>
                      </a:r>
                    </a:p>
                  </a:txBody>
                  <a:tcPr marL="3864" marR="3864" marT="3864" marB="0" anchor="b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05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1.00</a:t>
                      </a:r>
                    </a:p>
                  </a:txBody>
                  <a:tcPr marL="3864" marR="3864" marT="3864" marB="0" anchor="b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05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0.09</a:t>
                      </a:r>
                    </a:p>
                  </a:txBody>
                  <a:tcPr marL="3864" marR="3864" marT="3864" marB="0" anchor="b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05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0.37</a:t>
                      </a:r>
                    </a:p>
                  </a:txBody>
                  <a:tcPr marL="3864" marR="3864" marT="3864" marB="0" anchor="b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05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2.23</a:t>
                      </a:r>
                    </a:p>
                  </a:txBody>
                  <a:tcPr marL="3864" marR="3864" marT="3864" marB="0" anchor="b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05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0.267</a:t>
                      </a:r>
                    </a:p>
                  </a:txBody>
                  <a:tcPr marL="3864" marR="3864" marT="3864" marB="0" anchor="b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68293711"/>
                  </a:ext>
                </a:extLst>
              </a:tr>
              <a:tr h="112052">
                <a:tc>
                  <a:txBody>
                    <a:bodyPr/>
                    <a:lstStyle/>
                    <a:p>
                      <a:pPr algn="ctr" fontAlgn="b"/>
                      <a:r>
                        <a:rPr lang="fr-F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3.5</a:t>
                      </a:r>
                    </a:p>
                  </a:txBody>
                  <a:tcPr marL="3864" marR="3864" marT="3864" marB="0" anchor="b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05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1.00</a:t>
                      </a:r>
                    </a:p>
                  </a:txBody>
                  <a:tcPr marL="3864" marR="3864" marT="3864" marB="0" anchor="b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05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0.00</a:t>
                      </a:r>
                    </a:p>
                  </a:txBody>
                  <a:tcPr marL="3864" marR="3864" marT="3864" marB="0" anchor="b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05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0.00</a:t>
                      </a:r>
                    </a:p>
                  </a:txBody>
                  <a:tcPr marL="3864" marR="3864" marT="3864" marB="0" anchor="b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05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1.69</a:t>
                      </a:r>
                    </a:p>
                  </a:txBody>
                  <a:tcPr marL="3864" marR="3864" marT="3864" marB="0" anchor="b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0.175</a:t>
                      </a:r>
                    </a:p>
                  </a:txBody>
                  <a:tcPr marL="3864" marR="3864" marT="3864" marB="0" anchor="b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465192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2806622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6BB66DD-174B-EBA2-D840-8572656FA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Exercice de modélisation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1864FA93-E39E-1612-CD8C-C9E17487C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r>
              <a:rPr lang="fr-FR" cap="all"/>
              <a:t>09/01/2024</a:t>
            </a:r>
            <a:endParaRPr lang="fr-FR" cap="all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96F1C715-DA4F-E15C-F5B6-191311B89F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Institut national de l’environnement industriel et des risques</a:t>
            </a:r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F3DA9B6-99EF-D87F-C881-2150C93FB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42</a:t>
            </a:fld>
            <a:endParaRPr lang="fr-FR" dirty="0"/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46C87387-79C4-0657-C5A5-67179CEED756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8EF3C33E-9F0F-1559-8C25-44C5E9737BC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/>
          </a:p>
        </p:txBody>
      </p:sp>
      <p:graphicFrame>
        <p:nvGraphicFramePr>
          <p:cNvPr id="10" name="Tableau 9">
            <a:extLst>
              <a:ext uri="{FF2B5EF4-FFF2-40B4-BE49-F238E27FC236}">
                <a16:creationId xmlns:a16="http://schemas.microsoft.com/office/drawing/2014/main" id="{1EA5F575-EC6A-D594-0F79-CFCA36EFDE6A}"/>
              </a:ext>
            </a:extLst>
          </p:cNvPr>
          <p:cNvGraphicFramePr>
            <a:graphicFrameLocks noGrp="1"/>
          </p:cNvGraphicFramePr>
          <p:nvPr/>
        </p:nvGraphicFramePr>
        <p:xfrm>
          <a:off x="6732240" y="666842"/>
          <a:ext cx="1944216" cy="3661805"/>
        </p:xfrm>
        <a:graphic>
          <a:graphicData uri="http://schemas.openxmlformats.org/drawingml/2006/table">
            <a:tbl>
              <a:tblPr/>
              <a:tblGrid>
                <a:gridCol w="989179">
                  <a:extLst>
                    <a:ext uri="{9D8B030D-6E8A-4147-A177-3AD203B41FA5}">
                      <a16:colId xmlns:a16="http://schemas.microsoft.com/office/drawing/2014/main" val="3669001252"/>
                    </a:ext>
                  </a:extLst>
                </a:gridCol>
                <a:gridCol w="955037">
                  <a:extLst>
                    <a:ext uri="{9D8B030D-6E8A-4147-A177-3AD203B41FA5}">
                      <a16:colId xmlns:a16="http://schemas.microsoft.com/office/drawing/2014/main" val="2934826705"/>
                    </a:ext>
                  </a:extLst>
                </a:gridCol>
              </a:tblGrid>
              <a:tr h="220241">
                <a:tc>
                  <a:txBody>
                    <a:bodyPr/>
                    <a:lstStyle/>
                    <a:p>
                      <a:pPr algn="ctr" fontAlgn="b"/>
                      <a:r>
                        <a:rPr lang="fr-FR" sz="105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Concentration </a:t>
                      </a:r>
                    </a:p>
                  </a:txBody>
                  <a:tcPr marL="3864" marR="3864" marT="3864" marB="0" anchor="b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Taux_Croissance</a:t>
                      </a:r>
                    </a:p>
                  </a:txBody>
                  <a:tcPr marL="3864" marR="3864" marT="386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62688190"/>
                  </a:ext>
                </a:extLst>
              </a:tr>
              <a:tr h="112052">
                <a:tc>
                  <a:txBody>
                    <a:bodyPr/>
                    <a:lstStyle/>
                    <a:p>
                      <a:pPr algn="ctr" fontAlgn="b"/>
                      <a:r>
                        <a:rPr lang="fr-F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64" marR="3864" marT="3864" marB="0" anchor="b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1.75</a:t>
                      </a:r>
                    </a:p>
                  </a:txBody>
                  <a:tcPr marL="3864" marR="3864" marT="3864" marB="0" anchor="b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9626457"/>
                  </a:ext>
                </a:extLst>
              </a:tr>
              <a:tr h="112052">
                <a:tc>
                  <a:txBody>
                    <a:bodyPr/>
                    <a:lstStyle/>
                    <a:p>
                      <a:pPr algn="ctr" fontAlgn="b"/>
                      <a:r>
                        <a:rPr lang="fr-F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64" marR="3864" marT="3864" marB="0" anchor="b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1.75</a:t>
                      </a:r>
                    </a:p>
                  </a:txBody>
                  <a:tcPr marL="3864" marR="3864" marT="3864" marB="0" anchor="b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5726076"/>
                  </a:ext>
                </a:extLst>
              </a:tr>
              <a:tr h="112052">
                <a:tc>
                  <a:txBody>
                    <a:bodyPr/>
                    <a:lstStyle/>
                    <a:p>
                      <a:pPr algn="ctr" fontAlgn="b"/>
                      <a:r>
                        <a:rPr lang="fr-F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64" marR="3864" marT="3864" marB="0" anchor="b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1.65</a:t>
                      </a:r>
                    </a:p>
                  </a:txBody>
                  <a:tcPr marL="3864" marR="3864" marT="3864" marB="0" anchor="b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26978639"/>
                  </a:ext>
                </a:extLst>
              </a:tr>
              <a:tr h="112052">
                <a:tc>
                  <a:txBody>
                    <a:bodyPr/>
                    <a:lstStyle/>
                    <a:p>
                      <a:pPr algn="ctr" fontAlgn="b"/>
                      <a:r>
                        <a:rPr lang="fr-F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64" marR="3864" marT="3864" marB="0" anchor="b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1.76</a:t>
                      </a:r>
                    </a:p>
                  </a:txBody>
                  <a:tcPr marL="3864" marR="3864" marT="3864" marB="0" anchor="b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16502573"/>
                  </a:ext>
                </a:extLst>
              </a:tr>
              <a:tr h="112052">
                <a:tc>
                  <a:txBody>
                    <a:bodyPr/>
                    <a:lstStyle/>
                    <a:p>
                      <a:pPr algn="ctr" fontAlgn="b"/>
                      <a:r>
                        <a:rPr lang="fr-F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64" marR="3864" marT="3864" marB="0" anchor="b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1.79</a:t>
                      </a:r>
                    </a:p>
                  </a:txBody>
                  <a:tcPr marL="3864" marR="3864" marT="3864" marB="0" anchor="b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35752093"/>
                  </a:ext>
                </a:extLst>
              </a:tr>
              <a:tr h="112052">
                <a:tc>
                  <a:txBody>
                    <a:bodyPr/>
                    <a:lstStyle/>
                    <a:p>
                      <a:pPr algn="ctr" fontAlgn="b"/>
                      <a:r>
                        <a:rPr lang="fr-F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64" marR="3864" marT="3864" marB="0" anchor="b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1.58</a:t>
                      </a:r>
                    </a:p>
                  </a:txBody>
                  <a:tcPr marL="3864" marR="3864" marT="3864" marB="0" anchor="b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81209211"/>
                  </a:ext>
                </a:extLst>
              </a:tr>
              <a:tr h="112052">
                <a:tc>
                  <a:txBody>
                    <a:bodyPr/>
                    <a:lstStyle/>
                    <a:p>
                      <a:pPr algn="ctr" fontAlgn="b"/>
                      <a:r>
                        <a:rPr lang="fr-F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0.067</a:t>
                      </a:r>
                    </a:p>
                  </a:txBody>
                  <a:tcPr marL="3864" marR="3864" marT="3864" marB="0" anchor="b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1.73</a:t>
                      </a:r>
                    </a:p>
                  </a:txBody>
                  <a:tcPr marL="3864" marR="3864" marT="3864" marB="0" anchor="b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56817502"/>
                  </a:ext>
                </a:extLst>
              </a:tr>
              <a:tr h="112052">
                <a:tc>
                  <a:txBody>
                    <a:bodyPr/>
                    <a:lstStyle/>
                    <a:p>
                      <a:pPr algn="ctr" fontAlgn="b"/>
                      <a:r>
                        <a:rPr lang="fr-F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0.067</a:t>
                      </a:r>
                    </a:p>
                  </a:txBody>
                  <a:tcPr marL="3864" marR="3864" marT="3864" marB="0" anchor="b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1.67</a:t>
                      </a:r>
                    </a:p>
                  </a:txBody>
                  <a:tcPr marL="3864" marR="3864" marT="3864" marB="0" anchor="b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8987197"/>
                  </a:ext>
                </a:extLst>
              </a:tr>
              <a:tr h="112052">
                <a:tc>
                  <a:txBody>
                    <a:bodyPr/>
                    <a:lstStyle/>
                    <a:p>
                      <a:pPr algn="ctr" fontAlgn="b"/>
                      <a:r>
                        <a:rPr lang="fr-F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0.067</a:t>
                      </a:r>
                    </a:p>
                  </a:txBody>
                  <a:tcPr marL="3864" marR="3864" marT="3864" marB="0" anchor="b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1.74</a:t>
                      </a:r>
                    </a:p>
                  </a:txBody>
                  <a:tcPr marL="3864" marR="3864" marT="3864" marB="0" anchor="b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010949"/>
                  </a:ext>
                </a:extLst>
              </a:tr>
              <a:tr h="112052">
                <a:tc>
                  <a:txBody>
                    <a:bodyPr/>
                    <a:lstStyle/>
                    <a:p>
                      <a:pPr algn="ctr" fontAlgn="b"/>
                      <a:r>
                        <a:rPr lang="fr-F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0.18</a:t>
                      </a:r>
                    </a:p>
                  </a:txBody>
                  <a:tcPr marL="3864" marR="3864" marT="3864" marB="0" anchor="b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1.60</a:t>
                      </a:r>
                    </a:p>
                  </a:txBody>
                  <a:tcPr marL="3864" marR="3864" marT="3864" marB="0" anchor="b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07931697"/>
                  </a:ext>
                </a:extLst>
              </a:tr>
              <a:tr h="112052">
                <a:tc>
                  <a:txBody>
                    <a:bodyPr/>
                    <a:lstStyle/>
                    <a:p>
                      <a:pPr algn="ctr" fontAlgn="b"/>
                      <a:r>
                        <a:rPr lang="fr-F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0.18</a:t>
                      </a:r>
                    </a:p>
                  </a:txBody>
                  <a:tcPr marL="3864" marR="3864" marT="3864" marB="0" anchor="b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1.49</a:t>
                      </a:r>
                    </a:p>
                  </a:txBody>
                  <a:tcPr marL="3864" marR="3864" marT="3864" marB="0" anchor="b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0234987"/>
                  </a:ext>
                </a:extLst>
              </a:tr>
              <a:tr h="112052">
                <a:tc>
                  <a:txBody>
                    <a:bodyPr/>
                    <a:lstStyle/>
                    <a:p>
                      <a:pPr algn="ctr" fontAlgn="b"/>
                      <a:r>
                        <a:rPr lang="fr-F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0.18</a:t>
                      </a:r>
                    </a:p>
                  </a:txBody>
                  <a:tcPr marL="3864" marR="3864" marT="3864" marB="0" anchor="b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1.73</a:t>
                      </a:r>
                    </a:p>
                  </a:txBody>
                  <a:tcPr marL="3864" marR="3864" marT="3864" marB="0" anchor="b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19414147"/>
                  </a:ext>
                </a:extLst>
              </a:tr>
              <a:tr h="112052">
                <a:tc>
                  <a:txBody>
                    <a:bodyPr/>
                    <a:lstStyle/>
                    <a:p>
                      <a:pPr algn="ctr" fontAlgn="b"/>
                      <a:r>
                        <a:rPr lang="fr-F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0.48</a:t>
                      </a:r>
                    </a:p>
                  </a:txBody>
                  <a:tcPr marL="3864" marR="3864" marT="3864" marB="0" anchor="b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1.15</a:t>
                      </a:r>
                    </a:p>
                  </a:txBody>
                  <a:tcPr marL="3864" marR="3864" marT="3864" marB="0" anchor="b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71700376"/>
                  </a:ext>
                </a:extLst>
              </a:tr>
              <a:tr h="112052">
                <a:tc>
                  <a:txBody>
                    <a:bodyPr/>
                    <a:lstStyle/>
                    <a:p>
                      <a:pPr algn="ctr" fontAlgn="b"/>
                      <a:r>
                        <a:rPr lang="fr-F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0.48</a:t>
                      </a:r>
                    </a:p>
                  </a:txBody>
                  <a:tcPr marL="3864" marR="3864" marT="3864" marB="0" anchor="b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1.28</a:t>
                      </a:r>
                    </a:p>
                  </a:txBody>
                  <a:tcPr marL="3864" marR="3864" marT="3864" marB="0" anchor="b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9584319"/>
                  </a:ext>
                </a:extLst>
              </a:tr>
              <a:tr h="112052">
                <a:tc>
                  <a:txBody>
                    <a:bodyPr/>
                    <a:lstStyle/>
                    <a:p>
                      <a:pPr algn="ctr" fontAlgn="b"/>
                      <a:r>
                        <a:rPr lang="fr-F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0.48</a:t>
                      </a:r>
                    </a:p>
                  </a:txBody>
                  <a:tcPr marL="3864" marR="3864" marT="3864" marB="0" anchor="b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1.42</a:t>
                      </a:r>
                    </a:p>
                  </a:txBody>
                  <a:tcPr marL="3864" marR="3864" marT="3864" marB="0" anchor="b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5198577"/>
                  </a:ext>
                </a:extLst>
              </a:tr>
              <a:tr h="112052">
                <a:tc>
                  <a:txBody>
                    <a:bodyPr/>
                    <a:lstStyle/>
                    <a:p>
                      <a:pPr algn="ctr" fontAlgn="b"/>
                      <a:r>
                        <a:rPr lang="fr-F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1.3</a:t>
                      </a:r>
                    </a:p>
                  </a:txBody>
                  <a:tcPr marL="3864" marR="3864" marT="3864" marB="0" anchor="b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0.49</a:t>
                      </a:r>
                    </a:p>
                  </a:txBody>
                  <a:tcPr marL="3864" marR="3864" marT="3864" marB="0" anchor="b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87938944"/>
                  </a:ext>
                </a:extLst>
              </a:tr>
              <a:tr h="112052">
                <a:tc>
                  <a:txBody>
                    <a:bodyPr/>
                    <a:lstStyle/>
                    <a:p>
                      <a:pPr algn="ctr" fontAlgn="b"/>
                      <a:r>
                        <a:rPr lang="fr-F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1.3</a:t>
                      </a:r>
                    </a:p>
                  </a:txBody>
                  <a:tcPr marL="3864" marR="3864" marT="3864" marB="0" anchor="b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0.82</a:t>
                      </a:r>
                    </a:p>
                  </a:txBody>
                  <a:tcPr marL="3864" marR="3864" marT="3864" marB="0" anchor="b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79934158"/>
                  </a:ext>
                </a:extLst>
              </a:tr>
              <a:tr h="112052">
                <a:tc>
                  <a:txBody>
                    <a:bodyPr/>
                    <a:lstStyle/>
                    <a:p>
                      <a:pPr algn="ctr" fontAlgn="b"/>
                      <a:r>
                        <a:rPr lang="fr-F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1.3</a:t>
                      </a:r>
                    </a:p>
                  </a:txBody>
                  <a:tcPr marL="3864" marR="3864" marT="3864" marB="0" anchor="b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0.56</a:t>
                      </a:r>
                    </a:p>
                  </a:txBody>
                  <a:tcPr marL="3864" marR="3864" marT="3864" marB="0" anchor="b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15045153"/>
                  </a:ext>
                </a:extLst>
              </a:tr>
              <a:tr h="112052">
                <a:tc>
                  <a:txBody>
                    <a:bodyPr/>
                    <a:lstStyle/>
                    <a:p>
                      <a:pPr algn="ctr" fontAlgn="b"/>
                      <a:r>
                        <a:rPr lang="fr-F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3.5</a:t>
                      </a:r>
                    </a:p>
                  </a:txBody>
                  <a:tcPr marL="3864" marR="3864" marT="3864" marB="0" anchor="b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-0.14</a:t>
                      </a:r>
                    </a:p>
                  </a:txBody>
                  <a:tcPr marL="3864" marR="3864" marT="3864" marB="0" anchor="b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539413"/>
                  </a:ext>
                </a:extLst>
              </a:tr>
              <a:tr h="112052">
                <a:tc>
                  <a:txBody>
                    <a:bodyPr/>
                    <a:lstStyle/>
                    <a:p>
                      <a:pPr algn="ctr" fontAlgn="b"/>
                      <a:r>
                        <a:rPr lang="fr-F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3.5</a:t>
                      </a:r>
                    </a:p>
                  </a:txBody>
                  <a:tcPr marL="3864" marR="3864" marT="3864" marB="0" anchor="b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0.27</a:t>
                      </a:r>
                    </a:p>
                  </a:txBody>
                  <a:tcPr marL="3864" marR="3864" marT="3864" marB="0" anchor="b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9264887"/>
                  </a:ext>
                </a:extLst>
              </a:tr>
              <a:tr h="112052">
                <a:tc>
                  <a:txBody>
                    <a:bodyPr/>
                    <a:lstStyle/>
                    <a:p>
                      <a:pPr algn="ctr" fontAlgn="b"/>
                      <a:r>
                        <a:rPr lang="fr-FR" sz="105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3.5</a:t>
                      </a:r>
                    </a:p>
                  </a:txBody>
                  <a:tcPr marL="3864" marR="3864" marT="3864" marB="0" anchor="b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0.17</a:t>
                      </a:r>
                    </a:p>
                  </a:txBody>
                  <a:tcPr marL="3864" marR="3864" marT="3864" marB="0" anchor="b">
                    <a:lnL w="6350" cap="flat" cmpd="sng" algn="ctr">
                      <a:solidFill>
                        <a:srgbClr val="000000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25523517"/>
                  </a:ext>
                </a:extLst>
              </a:tr>
            </a:tbl>
          </a:graphicData>
        </a:graphic>
      </p:graphicFrame>
      <p:sp>
        <p:nvSpPr>
          <p:cNvPr id="12" name="ZoneTexte 11">
            <a:extLst>
              <a:ext uri="{FF2B5EF4-FFF2-40B4-BE49-F238E27FC236}">
                <a16:creationId xmlns:a16="http://schemas.microsoft.com/office/drawing/2014/main" id="{D41E4327-1CD7-A6A9-04A8-4D1DAD21DA7A}"/>
              </a:ext>
            </a:extLst>
          </p:cNvPr>
          <p:cNvSpPr txBox="1"/>
          <p:nvPr/>
        </p:nvSpPr>
        <p:spPr>
          <a:xfrm>
            <a:off x="190557" y="1432174"/>
            <a:ext cx="6408712" cy="34855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fr-FR" sz="1050" dirty="0"/>
          </a:p>
          <a:p>
            <a:r>
              <a:rPr lang="fr-FR" sz="1050" dirty="0">
                <a:solidFill>
                  <a:srgbClr val="00B050"/>
                </a:solidFill>
              </a:rPr>
              <a:t>## Chargement des packages</a:t>
            </a:r>
          </a:p>
          <a:p>
            <a:r>
              <a:rPr lang="fr-FR" sz="1050" dirty="0">
                <a:solidFill>
                  <a:srgbClr val="00B050"/>
                </a:solidFill>
              </a:rPr>
              <a:t># </a:t>
            </a:r>
            <a:r>
              <a:rPr lang="fr-FR" sz="1050" dirty="0" err="1">
                <a:solidFill>
                  <a:srgbClr val="00B050"/>
                </a:solidFill>
              </a:rPr>
              <a:t>install.packages</a:t>
            </a:r>
            <a:r>
              <a:rPr lang="fr-FR" sz="1050" dirty="0">
                <a:solidFill>
                  <a:srgbClr val="00B050"/>
                </a:solidFill>
              </a:rPr>
              <a:t>("</a:t>
            </a:r>
            <a:r>
              <a:rPr lang="fr-FR" sz="1050" dirty="0" err="1">
                <a:solidFill>
                  <a:srgbClr val="00B050"/>
                </a:solidFill>
              </a:rPr>
              <a:t>drc</a:t>
            </a:r>
            <a:r>
              <a:rPr lang="fr-FR" sz="1050" dirty="0">
                <a:solidFill>
                  <a:srgbClr val="00B050"/>
                </a:solidFill>
              </a:rPr>
              <a:t>")</a:t>
            </a:r>
          </a:p>
          <a:p>
            <a:r>
              <a:rPr lang="fr-FR" sz="1050" dirty="0" err="1"/>
              <a:t>library</a:t>
            </a:r>
            <a:r>
              <a:rPr lang="fr-FR" sz="1050" dirty="0"/>
              <a:t>(</a:t>
            </a:r>
            <a:r>
              <a:rPr lang="fr-FR" sz="1050" dirty="0" err="1"/>
              <a:t>drc</a:t>
            </a:r>
            <a:r>
              <a:rPr lang="fr-FR" sz="1050" dirty="0"/>
              <a:t>)</a:t>
            </a:r>
          </a:p>
          <a:p>
            <a:endParaRPr lang="fr-FR" sz="1050" dirty="0"/>
          </a:p>
          <a:p>
            <a:r>
              <a:rPr lang="fr-FR" sz="1050" dirty="0">
                <a:solidFill>
                  <a:srgbClr val="00B050"/>
                </a:solidFill>
              </a:rPr>
              <a:t>## Importation des </a:t>
            </a:r>
            <a:r>
              <a:rPr lang="fr-FR" sz="1050" dirty="0" err="1">
                <a:solidFill>
                  <a:srgbClr val="00B050"/>
                </a:solidFill>
              </a:rPr>
              <a:t>donnees</a:t>
            </a:r>
            <a:r>
              <a:rPr lang="fr-FR" sz="1050" dirty="0">
                <a:solidFill>
                  <a:srgbClr val="00B050"/>
                </a:solidFill>
              </a:rPr>
              <a:t> depuis un .txt ou par saisie</a:t>
            </a:r>
          </a:p>
          <a:p>
            <a:r>
              <a:rPr lang="fr-FR" sz="1050" dirty="0"/>
              <a:t>?</a:t>
            </a:r>
            <a:r>
              <a:rPr lang="fr-FR" sz="1050" dirty="0" err="1"/>
              <a:t>read.table</a:t>
            </a:r>
            <a:r>
              <a:rPr lang="fr-FR" sz="1050" dirty="0"/>
              <a:t> </a:t>
            </a:r>
          </a:p>
          <a:p>
            <a:r>
              <a:rPr lang="fr-FR" sz="1050" dirty="0"/>
              <a:t>?</a:t>
            </a:r>
            <a:r>
              <a:rPr lang="fr-FR" sz="1050" dirty="0" err="1"/>
              <a:t>data.frame</a:t>
            </a:r>
            <a:endParaRPr lang="fr-FR" sz="1050" dirty="0"/>
          </a:p>
          <a:p>
            <a:endParaRPr lang="fr-FR" sz="1050" dirty="0"/>
          </a:p>
          <a:p>
            <a:r>
              <a:rPr lang="fr-FR" sz="1050" dirty="0">
                <a:solidFill>
                  <a:srgbClr val="00B050"/>
                </a:solidFill>
              </a:rPr>
              <a:t>## Modéliser la relation dose </a:t>
            </a:r>
            <a:r>
              <a:rPr lang="fr-FR" sz="1050" dirty="0" err="1">
                <a:solidFill>
                  <a:srgbClr val="00B050"/>
                </a:solidFill>
              </a:rPr>
              <a:t>reponse</a:t>
            </a:r>
            <a:r>
              <a:rPr lang="fr-FR" sz="1050" dirty="0">
                <a:solidFill>
                  <a:srgbClr val="00B050"/>
                </a:solidFill>
              </a:rPr>
              <a:t> avec un modèle log-logistique, de 2 façons 1) avec valeur aux fortes doses = 0; 2) avec valeur aux fortes doses à estimer</a:t>
            </a:r>
          </a:p>
          <a:p>
            <a:r>
              <a:rPr lang="fr-FR" sz="1050" dirty="0"/>
              <a:t>?</a:t>
            </a:r>
            <a:r>
              <a:rPr lang="fr-FR" sz="1050" dirty="0" err="1"/>
              <a:t>drm</a:t>
            </a:r>
            <a:endParaRPr lang="fr-FR" sz="1050" dirty="0"/>
          </a:p>
          <a:p>
            <a:r>
              <a:rPr lang="fr-FR" sz="1050" dirty="0" err="1"/>
              <a:t>getMeanFunctions</a:t>
            </a:r>
            <a:r>
              <a:rPr lang="fr-FR" sz="1050" dirty="0"/>
              <a:t>()</a:t>
            </a:r>
          </a:p>
          <a:p>
            <a:endParaRPr lang="fr-FR" sz="1050" dirty="0"/>
          </a:p>
          <a:p>
            <a:r>
              <a:rPr lang="fr-FR" sz="1050" dirty="0">
                <a:solidFill>
                  <a:srgbClr val="00B050"/>
                </a:solidFill>
              </a:rPr>
              <a:t>## afficher le graphique des données modélisée (plot())</a:t>
            </a:r>
          </a:p>
          <a:p>
            <a:endParaRPr lang="fr-FR" sz="1050" dirty="0"/>
          </a:p>
          <a:p>
            <a:r>
              <a:rPr lang="fr-FR" sz="1050" dirty="0">
                <a:solidFill>
                  <a:srgbClr val="00B050"/>
                </a:solidFill>
              </a:rPr>
              <a:t>## Choix de </a:t>
            </a:r>
            <a:r>
              <a:rPr lang="fr-FR" sz="1050" dirty="0" err="1">
                <a:solidFill>
                  <a:srgbClr val="00B050"/>
                </a:solidFill>
              </a:rPr>
              <a:t>modele</a:t>
            </a:r>
            <a:r>
              <a:rPr lang="fr-FR" sz="1050" dirty="0">
                <a:solidFill>
                  <a:srgbClr val="00B050"/>
                </a:solidFill>
              </a:rPr>
              <a:t> -&gt; quel modèle retenir ?</a:t>
            </a:r>
          </a:p>
          <a:p>
            <a:r>
              <a:rPr lang="fr-FR" sz="1050" dirty="0"/>
              <a:t>?</a:t>
            </a:r>
            <a:r>
              <a:rPr lang="fr-FR" sz="1050" dirty="0" err="1"/>
              <a:t>mselect</a:t>
            </a:r>
            <a:endParaRPr lang="fr-FR" sz="1050" dirty="0"/>
          </a:p>
          <a:p>
            <a:endParaRPr lang="fr-FR" sz="1050" dirty="0">
              <a:solidFill>
                <a:srgbClr val="00B050"/>
              </a:solidFill>
            </a:endParaRPr>
          </a:p>
          <a:p>
            <a:r>
              <a:rPr lang="fr-FR" sz="1050" dirty="0">
                <a:solidFill>
                  <a:srgbClr val="00B050"/>
                </a:solidFill>
              </a:rPr>
              <a:t>## Calcul des doses effectives 10%</a:t>
            </a:r>
          </a:p>
          <a:p>
            <a:r>
              <a:rPr lang="fr-FR" sz="1050" dirty="0"/>
              <a:t>?ED</a:t>
            </a:r>
          </a:p>
        </p:txBody>
      </p:sp>
      <p:pic>
        <p:nvPicPr>
          <p:cNvPr id="13" name="Image 12" descr="Rlogo.png">
            <a:extLst>
              <a:ext uri="{FF2B5EF4-FFF2-40B4-BE49-F238E27FC236}">
                <a16:creationId xmlns:a16="http://schemas.microsoft.com/office/drawing/2014/main" id="{79E16B72-0EE4-706E-C7B5-0563DD100355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716016" y="701375"/>
            <a:ext cx="832711" cy="64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38961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BCF606EA-BF42-44AB-AA00-55E42FA7AD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Modélisation de la relation dose-réponse</a:t>
            </a:r>
            <a:br>
              <a:rPr lang="fr-FR" dirty="0"/>
            </a:br>
            <a:r>
              <a:rPr lang="fr-FR" dirty="0"/>
              <a:t>	</a:t>
            </a:r>
            <a:r>
              <a:rPr lang="fr-FR" sz="2400" dirty="0"/>
              <a:t>Evaluer la qualité d’ajustement</a:t>
            </a:r>
            <a:endParaRPr lang="fr-FR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8DADC61-730C-4455-ACBD-9537976304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r>
              <a:rPr lang="fr-FR" cap="all"/>
              <a:t>XX/XX/XXXX</a:t>
            </a:r>
            <a:endParaRPr lang="fr-FR" cap="all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D89A40D-C027-4D8B-8F44-EC70FEB4A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43</a:t>
            </a:fld>
            <a:endParaRPr lang="fr-FR" dirty="0"/>
          </a:p>
        </p:txBody>
      </p:sp>
      <p:sp>
        <p:nvSpPr>
          <p:cNvPr id="7" name="Espace réservé du pied de page 6">
            <a:extLst>
              <a:ext uri="{FF2B5EF4-FFF2-40B4-BE49-F238E27FC236}">
                <a16:creationId xmlns:a16="http://schemas.microsoft.com/office/drawing/2014/main" id="{0DE506B8-7AF9-4AD4-8316-0DEE157356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Institut national de l’environnement industriel et des risques</a:t>
            </a:r>
          </a:p>
        </p:txBody>
      </p:sp>
    </p:spTree>
    <p:extLst>
      <p:ext uri="{BB962C8B-B14F-4D97-AF65-F5344CB8AC3E}">
        <p14:creationId xmlns:p14="http://schemas.microsoft.com/office/powerpoint/2010/main" val="23018222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r-FR" sz="2245" dirty="0">
                <a:latin typeface="Comic Sans MS" pitchFamily="66" charset="0"/>
              </a:rPr>
              <a:t>Comment évaluer la qualité de la BMD ?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60011800-B67F-E76E-B7FB-CAF238E1865E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fr-FR" sz="1400" dirty="0">
                <a:solidFill>
                  <a:srgbClr val="002060"/>
                </a:solidFill>
              </a:rPr>
              <a:t>Qualité        	        pertinence pour le réglementaire</a:t>
            </a:r>
          </a:p>
          <a:p>
            <a:pPr marL="2286000" lvl="5" indent="0">
              <a:buNone/>
            </a:pPr>
            <a:r>
              <a:rPr lang="fr-FR" sz="1400" dirty="0">
                <a:solidFill>
                  <a:srgbClr val="002060"/>
                </a:solidFill>
              </a:rPr>
              <a:t>qualité de l’étude</a:t>
            </a:r>
          </a:p>
          <a:p>
            <a:pPr lvl="3">
              <a:buFont typeface="Arial" panose="020B0604020202020204" pitchFamily="34" charset="0"/>
              <a:buChar char="•"/>
            </a:pPr>
            <a:endParaRPr lang="fr-FR" sz="1400" dirty="0">
              <a:solidFill>
                <a:srgbClr val="002060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fr-FR" sz="1400" dirty="0">
                <a:solidFill>
                  <a:srgbClr val="002060"/>
                </a:solidFill>
              </a:rPr>
              <a:t>Pour certaines études, il existe des guidelines (par exemple par le RIVM pour de la toxicité aigüe avec le modèle log-</a:t>
            </a:r>
            <a:r>
              <a:rPr lang="fr-FR" sz="1400" dirty="0" err="1">
                <a:solidFill>
                  <a:srgbClr val="002060"/>
                </a:solidFill>
              </a:rPr>
              <a:t>probit</a:t>
            </a:r>
            <a:r>
              <a:rPr lang="fr-FR" sz="1400" dirty="0">
                <a:solidFill>
                  <a:srgbClr val="002060"/>
                </a:solidFill>
              </a:rPr>
              <a:t>, ou OECD)</a:t>
            </a:r>
          </a:p>
          <a:p>
            <a:pPr>
              <a:buFont typeface="Arial" panose="020B0604020202020204" pitchFamily="34" charset="0"/>
              <a:buChar char="•"/>
            </a:pPr>
            <a:endParaRPr lang="fr-FR" sz="1400" dirty="0">
              <a:solidFill>
                <a:srgbClr val="002060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fr-FR" sz="1400" dirty="0">
                <a:solidFill>
                  <a:srgbClr val="002060"/>
                </a:solidFill>
              </a:rPr>
              <a:t>Autres cas : pas de critères objectifs et précis 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fr-FR" sz="1400" dirty="0">
                <a:solidFill>
                  <a:srgbClr val="002060"/>
                </a:solidFill>
              </a:rPr>
              <a:t>Regarder répartition des points sur la sigmoïde.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fr-FR" sz="1400" dirty="0">
                <a:solidFill>
                  <a:srgbClr val="002060"/>
                </a:solidFill>
              </a:rPr>
              <a:t>Variabilité à chaque dose dépend du type de données</a:t>
            </a:r>
          </a:p>
          <a:p>
            <a:pPr marL="677534" lvl="2" indent="0">
              <a:buNone/>
            </a:pPr>
            <a:r>
              <a:rPr lang="fr-FR" sz="1400" dirty="0">
                <a:solidFill>
                  <a:srgbClr val="002060"/>
                </a:solidFill>
              </a:rPr>
              <a:t>Représentation graphique très importante pour évaluer la qualité des données.</a:t>
            </a:r>
          </a:p>
          <a:p>
            <a:pPr>
              <a:buFont typeface="Wingdings" pitchFamily="2" charset="2"/>
              <a:buChar char="ü"/>
            </a:pPr>
            <a:endParaRPr lang="fr-FR" sz="1400" dirty="0">
              <a:solidFill>
                <a:srgbClr val="002060"/>
              </a:solidFill>
            </a:endParaRPr>
          </a:p>
          <a:p>
            <a:pPr>
              <a:buFont typeface="Wingdings" pitchFamily="2" charset="2"/>
              <a:buChar char="ü"/>
            </a:pPr>
            <a:endParaRPr lang="fr-FR" sz="1400" b="1" dirty="0">
              <a:solidFill>
                <a:srgbClr val="002060"/>
              </a:solidFill>
            </a:endParaRPr>
          </a:p>
          <a:p>
            <a:pPr>
              <a:buFont typeface="Wingdings" pitchFamily="2" charset="2"/>
              <a:buChar char="ü"/>
            </a:pPr>
            <a:endParaRPr lang="fr-FR" sz="1400" b="1" dirty="0">
              <a:solidFill>
                <a:srgbClr val="002060"/>
              </a:solidFill>
            </a:endParaRPr>
          </a:p>
          <a:p>
            <a:pPr>
              <a:buFont typeface="Wingdings" pitchFamily="2" charset="2"/>
              <a:buChar char="ü"/>
            </a:pPr>
            <a:endParaRPr lang="fr-FR" sz="1400" b="1" dirty="0">
              <a:solidFill>
                <a:srgbClr val="002060"/>
              </a:solidFill>
            </a:endParaRPr>
          </a:p>
          <a:p>
            <a:endParaRPr lang="fr-FR" sz="1400" dirty="0"/>
          </a:p>
        </p:txBody>
      </p:sp>
      <p:sp>
        <p:nvSpPr>
          <p:cNvPr id="93187" name="Rectangle 3"/>
          <p:cNvSpPr>
            <a:spLocks noGrp="1" noChangeArrowheads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Wingdings" pitchFamily="2" charset="2"/>
              <a:buChar char="ü"/>
            </a:pPr>
            <a:endParaRPr lang="fr-FR" b="1" dirty="0">
              <a:solidFill>
                <a:srgbClr val="002060"/>
              </a:solidFill>
            </a:endParaRP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E5FBDB52-9524-F38D-2762-FFAD013A089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2" name="Non égal 1">
            <a:extLst>
              <a:ext uri="{FF2B5EF4-FFF2-40B4-BE49-F238E27FC236}">
                <a16:creationId xmlns:a16="http://schemas.microsoft.com/office/drawing/2014/main" id="{117FD1BC-725A-4942-9F9A-56D69FAA0B5D}"/>
              </a:ext>
            </a:extLst>
          </p:cNvPr>
          <p:cNvSpPr/>
          <p:nvPr/>
        </p:nvSpPr>
        <p:spPr bwMode="auto">
          <a:xfrm>
            <a:off x="1876820" y="1844011"/>
            <a:ext cx="302123" cy="195932"/>
          </a:xfrm>
          <a:prstGeom prst="mathNotEqual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2201" tIns="31101" rIns="62201" bIns="31101" numCol="1" rtlCol="0" anchor="t" anchorCtr="0" compatLnSpc="1">
            <a:prstTxWarp prst="textNoShape">
              <a:avLst/>
            </a:prstTxWarp>
          </a:bodyPr>
          <a:lstStyle/>
          <a:p>
            <a:pPr defTabSz="621975" eaLnBrk="0" fontAlgn="base" hangingPunct="0">
              <a:spcBef>
                <a:spcPct val="0"/>
              </a:spcBef>
              <a:spcAft>
                <a:spcPct val="0"/>
              </a:spcAft>
            </a:pPr>
            <a:endParaRPr lang="fr-FR" sz="816">
              <a:latin typeface="Lucida Sans Unicode" pitchFamily="34" charset="0"/>
            </a:endParaRPr>
          </a:p>
        </p:txBody>
      </p:sp>
      <p:sp>
        <p:nvSpPr>
          <p:cNvPr id="5" name="Non égal 4">
            <a:extLst>
              <a:ext uri="{FF2B5EF4-FFF2-40B4-BE49-F238E27FC236}">
                <a16:creationId xmlns:a16="http://schemas.microsoft.com/office/drawing/2014/main" id="{EDB93C20-2423-440C-9233-FC63F75405A1}"/>
              </a:ext>
            </a:extLst>
          </p:cNvPr>
          <p:cNvSpPr/>
          <p:nvPr/>
        </p:nvSpPr>
        <p:spPr bwMode="auto">
          <a:xfrm>
            <a:off x="1894556" y="2207282"/>
            <a:ext cx="302123" cy="195932"/>
          </a:xfrm>
          <a:prstGeom prst="mathNotEqual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2201" tIns="31101" rIns="62201" bIns="31101" numCol="1" rtlCol="0" anchor="t" anchorCtr="0" compatLnSpc="1">
            <a:prstTxWarp prst="textNoShape">
              <a:avLst/>
            </a:prstTxWarp>
          </a:bodyPr>
          <a:lstStyle/>
          <a:p>
            <a:pPr defTabSz="621975" eaLnBrk="0" fontAlgn="base" hangingPunct="0">
              <a:spcBef>
                <a:spcPct val="0"/>
              </a:spcBef>
              <a:spcAft>
                <a:spcPct val="0"/>
              </a:spcAft>
            </a:pPr>
            <a:endParaRPr lang="fr-FR" sz="816">
              <a:latin typeface="Lucida Sans Unicode" pitchFamily="34" charset="0"/>
            </a:endParaRPr>
          </a:p>
        </p:txBody>
      </p:sp>
      <p:sp>
        <p:nvSpPr>
          <p:cNvPr id="3" name="Flèche : droite 2">
            <a:extLst>
              <a:ext uri="{FF2B5EF4-FFF2-40B4-BE49-F238E27FC236}">
                <a16:creationId xmlns:a16="http://schemas.microsoft.com/office/drawing/2014/main" id="{C925CC98-CD05-4F80-8A8D-381B72774CF0}"/>
              </a:ext>
            </a:extLst>
          </p:cNvPr>
          <p:cNvSpPr/>
          <p:nvPr/>
        </p:nvSpPr>
        <p:spPr bwMode="auto">
          <a:xfrm>
            <a:off x="467544" y="4384715"/>
            <a:ext cx="342881" cy="195932"/>
          </a:xfrm>
          <a:prstGeom prst="rightArrow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2201" tIns="31101" rIns="62201" bIns="31101" numCol="1" rtlCol="0" anchor="t" anchorCtr="0" compatLnSpc="1">
            <a:prstTxWarp prst="textNoShape">
              <a:avLst/>
            </a:prstTxWarp>
          </a:bodyPr>
          <a:lstStyle/>
          <a:p>
            <a:pPr defTabSz="621975" eaLnBrk="0" fontAlgn="base" hangingPunct="0">
              <a:spcBef>
                <a:spcPct val="0"/>
              </a:spcBef>
              <a:spcAft>
                <a:spcPct val="0"/>
              </a:spcAft>
            </a:pPr>
            <a:endParaRPr lang="fr-FR" sz="816">
              <a:latin typeface="Lucida Sans Unicod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584633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8E1FB0DE-E9C8-4F67-9287-300C2B55D3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9516" y="252485"/>
            <a:ext cx="8424000" cy="540000"/>
          </a:xfrm>
        </p:spPr>
        <p:txBody>
          <a:bodyPr/>
          <a:lstStyle/>
          <a:p>
            <a:r>
              <a:rPr lang="fr-FR" sz="2000" dirty="0"/>
              <a:t>Objectif « Evaluer la qualité de l’estimation de la BMD 10% »</a:t>
            </a:r>
            <a:br>
              <a:rPr lang="fr-FR" sz="2000" dirty="0"/>
            </a:br>
            <a:r>
              <a:rPr lang="fr-FR" sz="2000" dirty="0"/>
              <a:t>- quelle incertitude sur la BMD10%?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3B10DD96-58BB-41ED-97BA-400402D6D018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888" y="2870466"/>
            <a:ext cx="2320424" cy="2320424"/>
          </a:xfrm>
        </p:spPr>
      </p:pic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4BF10C6B-1618-4BE7-DBEA-A5D694B2108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11998" y="206945"/>
            <a:ext cx="5472000" cy="360000"/>
          </a:xfrm>
        </p:spPr>
        <p:txBody>
          <a:bodyPr/>
          <a:lstStyle/>
          <a:p>
            <a:endParaRPr lang="fr-FR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A0DD56F2-4557-AB2B-A812-743073B4E47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515025BA-AED5-40D2-9EB8-D832FB055C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1489" y="955312"/>
            <a:ext cx="1956236" cy="1956236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682CFDA4-21C9-494E-AF1F-2450291954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3034" y="2800319"/>
            <a:ext cx="1956236" cy="1956236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865C4545-E18E-431C-9B27-4B5A815BDD0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38" y="954275"/>
            <a:ext cx="1957273" cy="1957273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5F0E233C-ED7B-41D8-A389-20F5CACF0C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262" y="2897273"/>
            <a:ext cx="1956236" cy="195623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1B83F1D-3CD6-453E-8FC2-E1E6F26710A3}"/>
              </a:ext>
            </a:extLst>
          </p:cNvPr>
          <p:cNvSpPr/>
          <p:nvPr/>
        </p:nvSpPr>
        <p:spPr bwMode="auto">
          <a:xfrm>
            <a:off x="2171834" y="1200227"/>
            <a:ext cx="783728" cy="1077625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2201" tIns="31101" rIns="62201" bIns="31101" numCol="1" rtlCol="0" anchor="t" anchorCtr="0" compatLnSpc="1">
            <a:prstTxWarp prst="textNoShape">
              <a:avLst/>
            </a:prstTxWarp>
          </a:bodyPr>
          <a:lstStyle/>
          <a:p>
            <a:pPr defTabSz="621975" eaLnBrk="0" fontAlgn="base" hangingPunct="0">
              <a:spcBef>
                <a:spcPct val="0"/>
              </a:spcBef>
              <a:spcAft>
                <a:spcPct val="0"/>
              </a:spcAft>
            </a:pPr>
            <a:endParaRPr lang="fr-FR" sz="816">
              <a:latin typeface="Lucida Sans Unicode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52B429D-5A26-4DB4-A157-24E5462220F0}"/>
              </a:ext>
            </a:extLst>
          </p:cNvPr>
          <p:cNvSpPr/>
          <p:nvPr/>
        </p:nvSpPr>
        <p:spPr bwMode="auto">
          <a:xfrm>
            <a:off x="1719516" y="3336579"/>
            <a:ext cx="783728" cy="1077625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2201" tIns="31101" rIns="62201" bIns="31101" numCol="1" rtlCol="0" anchor="t" anchorCtr="0" compatLnSpc="1">
            <a:prstTxWarp prst="textNoShape">
              <a:avLst/>
            </a:prstTxWarp>
          </a:bodyPr>
          <a:lstStyle/>
          <a:p>
            <a:pPr defTabSz="621975" eaLnBrk="0" fontAlgn="base" hangingPunct="0">
              <a:spcBef>
                <a:spcPct val="0"/>
              </a:spcBef>
              <a:spcAft>
                <a:spcPct val="0"/>
              </a:spcAft>
            </a:pPr>
            <a:endParaRPr lang="fr-FR" sz="816">
              <a:latin typeface="Lucida Sans Unicode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AC1B5AB-1A00-4C48-8FA9-93BABD8E6E48}"/>
              </a:ext>
            </a:extLst>
          </p:cNvPr>
          <p:cNvSpPr/>
          <p:nvPr/>
        </p:nvSpPr>
        <p:spPr bwMode="auto">
          <a:xfrm>
            <a:off x="5208779" y="1195136"/>
            <a:ext cx="336459" cy="67886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2201" tIns="31101" rIns="62201" bIns="31101" numCol="1" rtlCol="0" anchor="t" anchorCtr="0" compatLnSpc="1">
            <a:prstTxWarp prst="textNoShape">
              <a:avLst/>
            </a:prstTxWarp>
          </a:bodyPr>
          <a:lstStyle/>
          <a:p>
            <a:pPr defTabSz="621975" eaLnBrk="0" fontAlgn="base" hangingPunct="0">
              <a:spcBef>
                <a:spcPct val="0"/>
              </a:spcBef>
              <a:spcAft>
                <a:spcPct val="0"/>
              </a:spcAft>
            </a:pPr>
            <a:endParaRPr lang="fr-FR" sz="816">
              <a:latin typeface="Lucida Sans Unicode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D9ADE4F-9650-4BAF-B553-225BF0E3326D}"/>
              </a:ext>
            </a:extLst>
          </p:cNvPr>
          <p:cNvSpPr/>
          <p:nvPr/>
        </p:nvSpPr>
        <p:spPr bwMode="auto">
          <a:xfrm>
            <a:off x="4537575" y="1831752"/>
            <a:ext cx="336459" cy="67886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2201" tIns="31101" rIns="62201" bIns="31101" numCol="1" rtlCol="0" anchor="t" anchorCtr="0" compatLnSpc="1">
            <a:prstTxWarp prst="textNoShape">
              <a:avLst/>
            </a:prstTxWarp>
          </a:bodyPr>
          <a:lstStyle/>
          <a:p>
            <a:pPr defTabSz="621975" eaLnBrk="0" fontAlgn="base" hangingPunct="0">
              <a:spcBef>
                <a:spcPct val="0"/>
              </a:spcBef>
              <a:spcAft>
                <a:spcPct val="0"/>
              </a:spcAft>
            </a:pPr>
            <a:endParaRPr lang="fr-FR" sz="816">
              <a:latin typeface="Lucida Sans Unicode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1E389A9-C37E-4504-8EA7-BBD21071923B}"/>
              </a:ext>
            </a:extLst>
          </p:cNvPr>
          <p:cNvSpPr/>
          <p:nvPr/>
        </p:nvSpPr>
        <p:spPr bwMode="auto">
          <a:xfrm>
            <a:off x="6959451" y="2911548"/>
            <a:ext cx="698477" cy="1276641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2201" tIns="31101" rIns="62201" bIns="31101" numCol="1" rtlCol="0" anchor="t" anchorCtr="0" compatLnSpc="1">
            <a:prstTxWarp prst="textNoShape">
              <a:avLst/>
            </a:prstTxWarp>
          </a:bodyPr>
          <a:lstStyle/>
          <a:p>
            <a:pPr defTabSz="621975" eaLnBrk="0" fontAlgn="base" hangingPunct="0">
              <a:spcBef>
                <a:spcPct val="0"/>
              </a:spcBef>
              <a:spcAft>
                <a:spcPct val="0"/>
              </a:spcAft>
            </a:pPr>
            <a:endParaRPr lang="fr-FR" sz="816">
              <a:latin typeface="Lucida Sans Unicod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585186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r-FR" sz="2245" dirty="0"/>
              <a:t>Qualité d’ajustement – Exemple 1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EB074A1-3C04-8045-A4A0-171B4FB05FD9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3187" name="Rectangle 3"/>
          <p:cNvSpPr>
            <a:spLocks noGrp="1" noChangeArrowheads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Arial" pitchFamily="34" charset="0"/>
              <a:buChar char="•"/>
            </a:pPr>
            <a:r>
              <a:rPr lang="fr-FR" dirty="0">
                <a:solidFill>
                  <a:srgbClr val="002060"/>
                </a:solidFill>
              </a:rPr>
              <a:t>Masse végétale par pousse (témoin + 4 doses (dilutions), 4 réplicas)</a:t>
            </a:r>
          </a:p>
          <a:p>
            <a:pPr>
              <a:buFont typeface="Arial" pitchFamily="34" charset="0"/>
              <a:buChar char="•"/>
            </a:pPr>
            <a:endParaRPr lang="fr-FR" dirty="0">
              <a:solidFill>
                <a:srgbClr val="002060"/>
              </a:solidFill>
            </a:endParaRPr>
          </a:p>
          <a:p>
            <a:pPr>
              <a:buFont typeface="Arial" pitchFamily="34" charset="0"/>
              <a:buChar char="•"/>
            </a:pPr>
            <a:endParaRPr lang="fr-FR" dirty="0">
              <a:solidFill>
                <a:srgbClr val="002060"/>
              </a:solidFill>
            </a:endParaRPr>
          </a:p>
          <a:p>
            <a:pPr>
              <a:buFont typeface="Arial" pitchFamily="34" charset="0"/>
              <a:buChar char="•"/>
            </a:pPr>
            <a:endParaRPr lang="fr-FR" dirty="0">
              <a:solidFill>
                <a:srgbClr val="002060"/>
              </a:solidFill>
            </a:endParaRPr>
          </a:p>
          <a:p>
            <a:pPr>
              <a:buFont typeface="Arial" pitchFamily="34" charset="0"/>
              <a:buChar char="•"/>
            </a:pPr>
            <a:endParaRPr lang="fr-FR" dirty="0">
              <a:solidFill>
                <a:srgbClr val="002060"/>
              </a:solidFill>
            </a:endParaRPr>
          </a:p>
          <a:p>
            <a:pPr>
              <a:buFont typeface="Arial" pitchFamily="34" charset="0"/>
              <a:buChar char="•"/>
            </a:pPr>
            <a:endParaRPr lang="fr-FR" dirty="0">
              <a:solidFill>
                <a:srgbClr val="002060"/>
              </a:solidFill>
            </a:endParaRPr>
          </a:p>
          <a:p>
            <a:pPr lvl="2">
              <a:buFont typeface="Arial" pitchFamily="34" charset="0"/>
              <a:buChar char="•"/>
            </a:pPr>
            <a:endParaRPr lang="fr-FR" dirty="0">
              <a:solidFill>
                <a:srgbClr val="002060"/>
              </a:solidFill>
            </a:endParaRPr>
          </a:p>
          <a:p>
            <a:pPr lvl="1">
              <a:buFont typeface="Wingdings" pitchFamily="2" charset="2"/>
              <a:buChar char="ü"/>
            </a:pPr>
            <a:endParaRPr lang="fr-FR" dirty="0">
              <a:solidFill>
                <a:srgbClr val="002060"/>
              </a:solidFill>
            </a:endParaRP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E8FF8D82-8833-617C-0A7C-0C4AF023BC2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4204" y="1857457"/>
            <a:ext cx="1825791" cy="1825791"/>
          </a:xfrm>
          <a:prstGeom prst="rect">
            <a:avLst/>
          </a:prstGeom>
        </p:spPr>
      </p:pic>
      <p:cxnSp>
        <p:nvCxnSpPr>
          <p:cNvPr id="5" name="Connecteur droit avec flèche 4"/>
          <p:cNvCxnSpPr/>
          <p:nvPr/>
        </p:nvCxnSpPr>
        <p:spPr bwMode="auto">
          <a:xfrm flipH="1">
            <a:off x="4367104" y="1445141"/>
            <a:ext cx="399287" cy="587796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cxnSp>
        <p:nvCxnSpPr>
          <p:cNvPr id="8" name="Connecteur droit avec flèche 7"/>
          <p:cNvCxnSpPr/>
          <p:nvPr/>
        </p:nvCxnSpPr>
        <p:spPr bwMode="auto">
          <a:xfrm>
            <a:off x="5453695" y="1445142"/>
            <a:ext cx="115" cy="445416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cxnSp>
        <p:nvCxnSpPr>
          <p:cNvPr id="12" name="Connecteur droit avec flèche 11"/>
          <p:cNvCxnSpPr/>
          <p:nvPr/>
        </p:nvCxnSpPr>
        <p:spPr bwMode="auto">
          <a:xfrm flipH="1">
            <a:off x="5306719" y="1444787"/>
            <a:ext cx="155980" cy="44577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cxnSp>
        <p:nvCxnSpPr>
          <p:cNvPr id="14" name="Connecteur droit avec flèche 13"/>
          <p:cNvCxnSpPr/>
          <p:nvPr/>
        </p:nvCxnSpPr>
        <p:spPr bwMode="auto">
          <a:xfrm flipH="1">
            <a:off x="5159796" y="1444787"/>
            <a:ext cx="293898" cy="44577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cxnSp>
        <p:nvCxnSpPr>
          <p:cNvPr id="17" name="Connecteur droit avec flèche 16"/>
          <p:cNvCxnSpPr/>
          <p:nvPr/>
        </p:nvCxnSpPr>
        <p:spPr bwMode="auto">
          <a:xfrm>
            <a:off x="5453693" y="1444787"/>
            <a:ext cx="183832" cy="478336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pic>
        <p:nvPicPr>
          <p:cNvPr id="19" name="Imag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0997" y="1837006"/>
            <a:ext cx="1043337" cy="1469489"/>
          </a:xfrm>
          <a:prstGeom prst="rect">
            <a:avLst/>
          </a:prstGeom>
        </p:spPr>
      </p:pic>
      <p:sp>
        <p:nvSpPr>
          <p:cNvPr id="20" name="Ellipse 19"/>
          <p:cNvSpPr/>
          <p:nvPr/>
        </p:nvSpPr>
        <p:spPr bwMode="auto">
          <a:xfrm>
            <a:off x="5569426" y="2127820"/>
            <a:ext cx="323514" cy="1429167"/>
          </a:xfrm>
          <a:prstGeom prst="ellipse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2201" tIns="31101" rIns="62201" bIns="31101" numCol="1" rtlCol="0" anchor="t" anchorCtr="0" compatLnSpc="1">
            <a:prstTxWarp prst="textNoShape">
              <a:avLst/>
            </a:prstTxWarp>
          </a:bodyPr>
          <a:lstStyle/>
          <a:p>
            <a:pPr defTabSz="621975" eaLnBrk="0" fontAlgn="base" hangingPunct="0">
              <a:spcBef>
                <a:spcPct val="0"/>
              </a:spcBef>
              <a:spcAft>
                <a:spcPct val="0"/>
              </a:spcAft>
            </a:pPr>
            <a:endParaRPr lang="fr-FR" sz="816">
              <a:latin typeface="Lucida Sans Unicode" pitchFamily="34" charset="0"/>
            </a:endParaRPr>
          </a:p>
        </p:txBody>
      </p:sp>
      <p:sp>
        <p:nvSpPr>
          <p:cNvPr id="21" name="Rectangle 20"/>
          <p:cNvSpPr/>
          <p:nvPr/>
        </p:nvSpPr>
        <p:spPr bwMode="auto">
          <a:xfrm>
            <a:off x="6090472" y="2424801"/>
            <a:ext cx="1567455" cy="587796"/>
          </a:xfrm>
          <a:prstGeom prst="rect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2201" tIns="31101" rIns="62201" bIns="31101" numCol="1" rtlCol="0" anchor="t" anchorCtr="0" compatLnSpc="1">
            <a:prstTxWarp prst="textNoShape">
              <a:avLst/>
            </a:prstTxWarp>
          </a:bodyPr>
          <a:lstStyle/>
          <a:p>
            <a:pPr defTabSz="621975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sz="952" dirty="0"/>
              <a:t>Peut être une baisse à la plus forte concentration?</a:t>
            </a:r>
            <a:endParaRPr lang="fr-FR" sz="952" dirty="0">
              <a:latin typeface="Lucida Sans Unicode" pitchFamily="34" charset="0"/>
            </a:endParaRPr>
          </a:p>
        </p:txBody>
      </p:sp>
      <p:sp>
        <p:nvSpPr>
          <p:cNvPr id="22" name="ZoneTexte 21"/>
          <p:cNvSpPr txBox="1"/>
          <p:nvPr/>
        </p:nvSpPr>
        <p:spPr>
          <a:xfrm>
            <a:off x="996243" y="3988371"/>
            <a:ext cx="1977846" cy="6574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24" dirty="0"/>
              <a:t>Test de </a:t>
            </a:r>
            <a:r>
              <a:rPr lang="fr-FR" sz="1224" dirty="0" err="1"/>
              <a:t>Dunnett</a:t>
            </a:r>
            <a:r>
              <a:rPr lang="fr-FR" sz="1224" dirty="0"/>
              <a:t> unilatéral (comparaison multiple au témoin)</a:t>
            </a:r>
          </a:p>
        </p:txBody>
      </p:sp>
      <p:sp>
        <p:nvSpPr>
          <p:cNvPr id="25" name="Flèche droite 24"/>
          <p:cNvSpPr/>
          <p:nvPr/>
        </p:nvSpPr>
        <p:spPr bwMode="auto">
          <a:xfrm>
            <a:off x="3121064" y="4088286"/>
            <a:ext cx="440847" cy="306982"/>
          </a:xfrm>
          <a:prstGeom prst="rightArrow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4086" tIns="32043" rIns="64086" bIns="32043" numCol="1" rtlCol="0" anchor="t" anchorCtr="0" compatLnSpc="1">
            <a:prstTxWarp prst="textNoShape">
              <a:avLst/>
            </a:prstTxWarp>
          </a:bodyPr>
          <a:lstStyle/>
          <a:p>
            <a:pPr defTabSz="640821" eaLnBrk="0" hangingPunct="0"/>
            <a:endParaRPr lang="fr-FR" sz="1224" dirty="0"/>
          </a:p>
        </p:txBody>
      </p:sp>
      <p:sp>
        <p:nvSpPr>
          <p:cNvPr id="23" name="ZoneTexte 22"/>
          <p:cNvSpPr txBox="1"/>
          <p:nvPr/>
        </p:nvSpPr>
        <p:spPr>
          <a:xfrm>
            <a:off x="3675407" y="4037488"/>
            <a:ext cx="3172514" cy="469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24" dirty="0"/>
              <a:t>Pas de différence significative au seuil 5%, p=0.095 pour la plus forte dose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5" grpId="0" animBg="1"/>
      <p:bldP spid="23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r-FR" sz="2245" dirty="0"/>
              <a:t>Qualité d’ajustement – Exemple 1</a:t>
            </a:r>
          </a:p>
        </p:txBody>
      </p:sp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836CADF9-DD3D-DC74-F1F1-213AEF574EC7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3187" name="Rectangle 3"/>
          <p:cNvSpPr>
            <a:spLocks noGrp="1" noChangeArrowheads="1"/>
          </p:cNvSpPr>
          <p:nvPr>
            <p:ph type="body" sz="quarter" idx="13"/>
          </p:nvPr>
        </p:nvSpPr>
        <p:spPr/>
        <p:txBody>
          <a:bodyPr/>
          <a:lstStyle/>
          <a:p>
            <a:pPr lvl="1">
              <a:buFont typeface="Wingdings" pitchFamily="2" charset="2"/>
              <a:buChar char="ü"/>
            </a:pPr>
            <a:endParaRPr lang="fr-FR" dirty="0">
              <a:solidFill>
                <a:srgbClr val="002060"/>
              </a:solidFill>
            </a:endParaRP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999F37F-2122-9E29-98B0-1B0820B5A71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>
              <a:buFont typeface="Arial" pitchFamily="34" charset="0"/>
              <a:buChar char="•"/>
            </a:pPr>
            <a:r>
              <a:rPr lang="fr-FR" dirty="0">
                <a:solidFill>
                  <a:srgbClr val="002060"/>
                </a:solidFill>
              </a:rPr>
              <a:t>Masse végétale par pousse</a:t>
            </a:r>
          </a:p>
          <a:p>
            <a:pPr>
              <a:buFont typeface="Arial" pitchFamily="34" charset="0"/>
              <a:buChar char="•"/>
            </a:pPr>
            <a:endParaRPr lang="fr-FR" dirty="0">
              <a:solidFill>
                <a:srgbClr val="002060"/>
              </a:solidFill>
            </a:endParaRPr>
          </a:p>
          <a:p>
            <a:pPr>
              <a:buFont typeface="Arial" pitchFamily="34" charset="0"/>
              <a:buChar char="•"/>
            </a:pPr>
            <a:endParaRPr lang="fr-FR" dirty="0">
              <a:solidFill>
                <a:srgbClr val="002060"/>
              </a:solidFill>
            </a:endParaRPr>
          </a:p>
          <a:p>
            <a:pPr>
              <a:buFont typeface="Arial" pitchFamily="34" charset="0"/>
              <a:buChar char="•"/>
            </a:pPr>
            <a:endParaRPr lang="fr-FR" dirty="0">
              <a:solidFill>
                <a:srgbClr val="002060"/>
              </a:solidFill>
            </a:endParaRPr>
          </a:p>
          <a:p>
            <a:pPr>
              <a:buFont typeface="Arial" pitchFamily="34" charset="0"/>
              <a:buChar char="•"/>
            </a:pPr>
            <a:endParaRPr lang="fr-FR" dirty="0">
              <a:solidFill>
                <a:srgbClr val="002060"/>
              </a:solidFill>
            </a:endParaRPr>
          </a:p>
          <a:p>
            <a:pPr lvl="2">
              <a:buFont typeface="Arial" pitchFamily="34" charset="0"/>
              <a:buChar char="•"/>
            </a:pPr>
            <a:endParaRPr lang="fr-FR" dirty="0">
              <a:solidFill>
                <a:srgbClr val="002060"/>
              </a:solidFill>
            </a:endParaRPr>
          </a:p>
          <a:p>
            <a:pPr lvl="1">
              <a:buFont typeface="Wingdings" pitchFamily="2" charset="2"/>
              <a:buChar char="ü"/>
            </a:pPr>
            <a:endParaRPr lang="fr-FR" dirty="0">
              <a:solidFill>
                <a:srgbClr val="002060"/>
              </a:solidFill>
            </a:endParaRPr>
          </a:p>
          <a:p>
            <a:endParaRPr lang="fr-FR" dirty="0"/>
          </a:p>
        </p:txBody>
      </p:sp>
      <p:sp>
        <p:nvSpPr>
          <p:cNvPr id="22" name="ZoneTexte 21"/>
          <p:cNvSpPr txBox="1"/>
          <p:nvPr/>
        </p:nvSpPr>
        <p:spPr>
          <a:xfrm>
            <a:off x="722752" y="3892097"/>
            <a:ext cx="1811117" cy="6574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24" dirty="0"/>
              <a:t>Une dose-réponse est effectivement modélisée</a:t>
            </a:r>
          </a:p>
        </p:txBody>
      </p:sp>
      <p:sp>
        <p:nvSpPr>
          <p:cNvPr id="25" name="Flèche droite 24"/>
          <p:cNvSpPr/>
          <p:nvPr/>
        </p:nvSpPr>
        <p:spPr bwMode="auto">
          <a:xfrm>
            <a:off x="2533242" y="4067350"/>
            <a:ext cx="440847" cy="306982"/>
          </a:xfrm>
          <a:prstGeom prst="rightArrow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4086" tIns="32043" rIns="64086" bIns="32043" numCol="1" rtlCol="0" anchor="t" anchorCtr="0" compatLnSpc="1">
            <a:prstTxWarp prst="textNoShape">
              <a:avLst/>
            </a:prstTxWarp>
          </a:bodyPr>
          <a:lstStyle/>
          <a:p>
            <a:pPr defTabSz="640821" eaLnBrk="0" hangingPunct="0"/>
            <a:endParaRPr lang="fr-FR" sz="1224" dirty="0"/>
          </a:p>
        </p:txBody>
      </p:sp>
      <p:sp>
        <p:nvSpPr>
          <p:cNvPr id="23" name="ZoneTexte 22"/>
          <p:cNvSpPr txBox="1"/>
          <p:nvPr/>
        </p:nvSpPr>
        <p:spPr>
          <a:xfrm>
            <a:off x="3056168" y="4034187"/>
            <a:ext cx="4003141" cy="845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24" dirty="0" err="1"/>
              <a:t>Lack</a:t>
            </a:r>
            <a:r>
              <a:rPr lang="fr-FR" sz="1224" dirty="0"/>
              <a:t>-of-fit test : p=0.11 : Les moyennes sont bien modélisées, on ne rejette pas le modèle.</a:t>
            </a:r>
          </a:p>
          <a:p>
            <a:r>
              <a:rPr lang="fr-FR" sz="1224" dirty="0"/>
              <a:t>Pas de résidus standardisés énormes, &lt;2 </a:t>
            </a:r>
            <a:br>
              <a:rPr lang="fr-FR" sz="1224" dirty="0"/>
            </a:br>
            <a:r>
              <a:rPr lang="fr-FR" sz="1224" dirty="0"/>
              <a:t>(pas d’</a:t>
            </a:r>
            <a:r>
              <a:rPr lang="fr-FR" sz="1224" dirty="0" err="1"/>
              <a:t>outliers</a:t>
            </a:r>
            <a:r>
              <a:rPr lang="fr-FR" sz="1224" dirty="0"/>
              <a:t>)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4254" y="1907933"/>
            <a:ext cx="1814913" cy="1814913"/>
          </a:xfrm>
          <a:prstGeom prst="rect">
            <a:avLst/>
          </a:prstGeom>
        </p:spPr>
      </p:pic>
      <p:pic>
        <p:nvPicPr>
          <p:cNvPr id="18" name="Imag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0997" y="1837006"/>
            <a:ext cx="1043337" cy="1469489"/>
          </a:xfrm>
          <a:prstGeom prst="rect">
            <a:avLst/>
          </a:prstGeom>
        </p:spPr>
      </p:pic>
      <p:sp>
        <p:nvSpPr>
          <p:cNvPr id="20" name="Ellipse 19"/>
          <p:cNvSpPr/>
          <p:nvPr/>
        </p:nvSpPr>
        <p:spPr bwMode="auto">
          <a:xfrm>
            <a:off x="4717075" y="2130903"/>
            <a:ext cx="340664" cy="1524098"/>
          </a:xfrm>
          <a:prstGeom prst="ellipse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2201" tIns="31101" rIns="62201" bIns="31101" numCol="1" rtlCol="0" anchor="t" anchorCtr="0" compatLnSpc="1">
            <a:prstTxWarp prst="textNoShape">
              <a:avLst/>
            </a:prstTxWarp>
          </a:bodyPr>
          <a:lstStyle/>
          <a:p>
            <a:pPr defTabSz="621975" eaLnBrk="0" fontAlgn="base" hangingPunct="0">
              <a:spcBef>
                <a:spcPct val="0"/>
              </a:spcBef>
              <a:spcAft>
                <a:spcPct val="0"/>
              </a:spcAft>
            </a:pPr>
            <a:endParaRPr lang="fr-FR" sz="816">
              <a:latin typeface="Lucida Sans Unicode" pitchFamily="34" charset="0"/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7486" y="4268031"/>
            <a:ext cx="511384" cy="511384"/>
          </a:xfrm>
          <a:prstGeom prst="rect">
            <a:avLst/>
          </a:prstGeom>
        </p:spPr>
      </p:pic>
      <p:pic>
        <p:nvPicPr>
          <p:cNvPr id="24" name="Image 2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5985" y="3931061"/>
            <a:ext cx="511384" cy="511384"/>
          </a:xfrm>
          <a:prstGeom prst="rect">
            <a:avLst/>
          </a:prstGeom>
        </p:spPr>
      </p:pic>
      <p:sp>
        <p:nvSpPr>
          <p:cNvPr id="10" name="ZoneTexte 9"/>
          <p:cNvSpPr txBox="1"/>
          <p:nvPr/>
        </p:nvSpPr>
        <p:spPr>
          <a:xfrm>
            <a:off x="3626577" y="1479896"/>
            <a:ext cx="1589777" cy="6574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24" dirty="0"/>
              <a:t>Modèle, </a:t>
            </a:r>
            <a:br>
              <a:rPr lang="fr-FR" sz="1224" dirty="0"/>
            </a:br>
            <a:r>
              <a:rPr lang="fr-FR" sz="1224" dirty="0"/>
              <a:t>Hill à 3 paramètres</a:t>
            </a:r>
          </a:p>
        </p:txBody>
      </p:sp>
      <p:pic>
        <p:nvPicPr>
          <p:cNvPr id="13" name="Image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7405" y="1903780"/>
            <a:ext cx="1915528" cy="1915528"/>
          </a:xfrm>
          <a:prstGeom prst="rect">
            <a:avLst/>
          </a:prstGeom>
        </p:spPr>
      </p:pic>
      <p:sp>
        <p:nvSpPr>
          <p:cNvPr id="14" name="Flèche droite 13"/>
          <p:cNvSpPr/>
          <p:nvPr/>
        </p:nvSpPr>
        <p:spPr bwMode="auto">
          <a:xfrm>
            <a:off x="5725067" y="2264769"/>
            <a:ext cx="440847" cy="306982"/>
          </a:xfrm>
          <a:prstGeom prst="rightArrow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4086" tIns="32043" rIns="64086" bIns="32043" numCol="1" rtlCol="0" anchor="t" anchorCtr="0" compatLnSpc="1">
            <a:prstTxWarp prst="textNoShape">
              <a:avLst/>
            </a:prstTxWarp>
          </a:bodyPr>
          <a:lstStyle/>
          <a:p>
            <a:pPr defTabSz="640821" eaLnBrk="0" hangingPunct="0"/>
            <a:endParaRPr lang="fr-FR" sz="1224" dirty="0"/>
          </a:p>
        </p:txBody>
      </p:sp>
      <p:sp>
        <p:nvSpPr>
          <p:cNvPr id="15" name="ZoneTexte 14"/>
          <p:cNvSpPr txBox="1"/>
          <p:nvPr/>
        </p:nvSpPr>
        <p:spPr>
          <a:xfrm>
            <a:off x="6971721" y="1486229"/>
            <a:ext cx="881694" cy="2807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24" dirty="0"/>
              <a:t>Résidus</a:t>
            </a:r>
          </a:p>
        </p:txBody>
      </p:sp>
    </p:spTree>
    <p:extLst>
      <p:ext uri="{BB962C8B-B14F-4D97-AF65-F5344CB8AC3E}">
        <p14:creationId xmlns:p14="http://schemas.microsoft.com/office/powerpoint/2010/main" val="1193649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Image 2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0091" y="1747238"/>
            <a:ext cx="1814913" cy="1814913"/>
          </a:xfrm>
          <a:prstGeom prst="rect">
            <a:avLst/>
          </a:prstGeom>
        </p:spPr>
      </p:pic>
      <p:sp>
        <p:nvSpPr>
          <p:cNvPr id="93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r-FR" sz="2245" dirty="0"/>
              <a:t>Qualité d’ajustement – Exemple 1</a:t>
            </a:r>
          </a:p>
        </p:txBody>
      </p:sp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122C5FBF-AC45-F324-EE0D-3072CDC3267A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93187" name="Rectangle 3"/>
          <p:cNvSpPr>
            <a:spLocks noGrp="1" noChangeArrowheads="1"/>
          </p:cNvSpPr>
          <p:nvPr>
            <p:ph type="body" sz="quarter" idx="13"/>
          </p:nvPr>
        </p:nvSpPr>
        <p:spPr/>
        <p:txBody>
          <a:bodyPr/>
          <a:lstStyle/>
          <a:p>
            <a:pPr lvl="1">
              <a:buFont typeface="Wingdings" pitchFamily="2" charset="2"/>
              <a:buChar char="ü"/>
            </a:pPr>
            <a:endParaRPr lang="fr-FR" dirty="0">
              <a:solidFill>
                <a:srgbClr val="002060"/>
              </a:solidFill>
            </a:endParaRP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6C1330DF-C3D8-24CE-F402-F70A6C8A9F5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>
              <a:buFont typeface="Arial" pitchFamily="34" charset="0"/>
              <a:buChar char="•"/>
            </a:pPr>
            <a:r>
              <a:rPr lang="fr-FR" dirty="0">
                <a:solidFill>
                  <a:srgbClr val="002060"/>
                </a:solidFill>
              </a:rPr>
              <a:t>Masse végétale par pousse : intervalle de confiance sur les prédictions</a:t>
            </a:r>
          </a:p>
          <a:p>
            <a:pPr>
              <a:buFont typeface="Arial" pitchFamily="34" charset="0"/>
              <a:buChar char="•"/>
            </a:pPr>
            <a:endParaRPr lang="fr-FR" dirty="0">
              <a:solidFill>
                <a:srgbClr val="002060"/>
              </a:solidFill>
            </a:endParaRPr>
          </a:p>
          <a:p>
            <a:pPr>
              <a:buFont typeface="Arial" pitchFamily="34" charset="0"/>
              <a:buChar char="•"/>
            </a:pPr>
            <a:endParaRPr lang="fr-FR" dirty="0">
              <a:solidFill>
                <a:srgbClr val="002060"/>
              </a:solidFill>
            </a:endParaRPr>
          </a:p>
          <a:p>
            <a:pPr>
              <a:buFont typeface="Arial" pitchFamily="34" charset="0"/>
              <a:buChar char="•"/>
            </a:pPr>
            <a:endParaRPr lang="fr-FR" dirty="0">
              <a:solidFill>
                <a:srgbClr val="002060"/>
              </a:solidFill>
            </a:endParaRPr>
          </a:p>
          <a:p>
            <a:pPr>
              <a:buFont typeface="Arial" pitchFamily="34" charset="0"/>
              <a:buChar char="•"/>
            </a:pPr>
            <a:endParaRPr lang="fr-FR" dirty="0">
              <a:solidFill>
                <a:srgbClr val="002060"/>
              </a:solidFill>
            </a:endParaRPr>
          </a:p>
          <a:p>
            <a:pPr lvl="2">
              <a:buFont typeface="Arial" pitchFamily="34" charset="0"/>
              <a:buChar char="•"/>
            </a:pPr>
            <a:endParaRPr lang="fr-FR" dirty="0">
              <a:solidFill>
                <a:srgbClr val="002060"/>
              </a:solidFill>
            </a:endParaRPr>
          </a:p>
          <a:p>
            <a:pPr lvl="1">
              <a:buFont typeface="Wingdings" pitchFamily="2" charset="2"/>
              <a:buChar char="ü"/>
            </a:pPr>
            <a:endParaRPr lang="fr-FR" dirty="0">
              <a:solidFill>
                <a:srgbClr val="002060"/>
              </a:solidFill>
            </a:endParaRPr>
          </a:p>
          <a:p>
            <a:endParaRPr lang="fr-FR" dirty="0"/>
          </a:p>
        </p:txBody>
      </p:sp>
      <p:pic>
        <p:nvPicPr>
          <p:cNvPr id="13" name="Imag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0092" y="1737466"/>
            <a:ext cx="1818111" cy="1818111"/>
          </a:xfrm>
          <a:prstGeom prst="rect">
            <a:avLst/>
          </a:prstGeom>
        </p:spPr>
      </p:pic>
      <p:sp>
        <p:nvSpPr>
          <p:cNvPr id="22" name="ZoneTexte 21"/>
          <p:cNvSpPr txBox="1"/>
          <p:nvPr/>
        </p:nvSpPr>
        <p:spPr>
          <a:xfrm>
            <a:off x="1259685" y="3988371"/>
            <a:ext cx="1273557" cy="6574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24" dirty="0"/>
              <a:t>Est-ce vraiment une baisse?</a:t>
            </a:r>
          </a:p>
        </p:txBody>
      </p:sp>
      <p:sp>
        <p:nvSpPr>
          <p:cNvPr id="25" name="Flèche droite 24"/>
          <p:cNvSpPr/>
          <p:nvPr/>
        </p:nvSpPr>
        <p:spPr bwMode="auto">
          <a:xfrm>
            <a:off x="2533242" y="4067350"/>
            <a:ext cx="440847" cy="306982"/>
          </a:xfrm>
          <a:prstGeom prst="rightArrow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4086" tIns="32043" rIns="64086" bIns="32043" numCol="1" rtlCol="0" anchor="t" anchorCtr="0" compatLnSpc="1">
            <a:prstTxWarp prst="textNoShape">
              <a:avLst/>
            </a:prstTxWarp>
          </a:bodyPr>
          <a:lstStyle/>
          <a:p>
            <a:pPr defTabSz="640821" eaLnBrk="0" hangingPunct="0"/>
            <a:endParaRPr lang="fr-FR" sz="1224" dirty="0"/>
          </a:p>
        </p:txBody>
      </p:sp>
      <p:sp>
        <p:nvSpPr>
          <p:cNvPr id="23" name="ZoneTexte 22"/>
          <p:cNvSpPr txBox="1"/>
          <p:nvPr/>
        </p:nvSpPr>
        <p:spPr>
          <a:xfrm>
            <a:off x="3231276" y="3668544"/>
            <a:ext cx="3936822" cy="1473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sz="1224" dirty="0" err="1"/>
              <a:t>Hétéroscédasticité</a:t>
            </a:r>
            <a:r>
              <a:rPr lang="fr-FR" sz="1224" dirty="0"/>
              <a:t> ?</a:t>
            </a:r>
          </a:p>
          <a:p>
            <a:pPr>
              <a:lnSpc>
                <a:spcPct val="150000"/>
              </a:lnSpc>
            </a:pPr>
            <a:r>
              <a:rPr lang="fr-FR" sz="1224" dirty="0"/>
              <a:t>R²=28%</a:t>
            </a:r>
          </a:p>
          <a:p>
            <a:pPr>
              <a:lnSpc>
                <a:spcPct val="150000"/>
              </a:lnSpc>
            </a:pPr>
            <a:r>
              <a:rPr lang="fr-FR" sz="1224" dirty="0"/>
              <a:t>Intervalle de confiance des prédictions très large</a:t>
            </a:r>
          </a:p>
          <a:p>
            <a:pPr>
              <a:lnSpc>
                <a:spcPct val="150000"/>
              </a:lnSpc>
            </a:pPr>
            <a:r>
              <a:rPr lang="fr-FR" sz="1224" dirty="0"/>
              <a:t>EC05=17 % [3,5 ; 87]</a:t>
            </a:r>
          </a:p>
          <a:p>
            <a:pPr>
              <a:lnSpc>
                <a:spcPct val="150000"/>
              </a:lnSpc>
            </a:pPr>
            <a:r>
              <a:rPr lang="fr-FR" sz="1224" dirty="0"/>
              <a:t>Intervalle de confiance de la pente~[-100 ; +100]</a:t>
            </a:r>
          </a:p>
        </p:txBody>
      </p:sp>
      <p:pic>
        <p:nvPicPr>
          <p:cNvPr id="18" name="Imag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0997" y="1837006"/>
            <a:ext cx="1043337" cy="1469489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9066" y="3946219"/>
            <a:ext cx="419675" cy="419675"/>
          </a:xfrm>
          <a:prstGeom prst="rect">
            <a:avLst/>
          </a:prstGeom>
        </p:spPr>
      </p:pic>
      <p:cxnSp>
        <p:nvCxnSpPr>
          <p:cNvPr id="14" name="Connecteur droit avec flèche 13"/>
          <p:cNvCxnSpPr/>
          <p:nvPr/>
        </p:nvCxnSpPr>
        <p:spPr bwMode="auto">
          <a:xfrm flipH="1" flipV="1">
            <a:off x="4985395" y="2948376"/>
            <a:ext cx="1203044" cy="1239812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pic>
        <p:nvPicPr>
          <p:cNvPr id="19" name="Image 1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1810" y="4140777"/>
            <a:ext cx="419675" cy="419675"/>
          </a:xfrm>
          <a:prstGeom prst="rect">
            <a:avLst/>
          </a:prstGeom>
        </p:spPr>
      </p:pic>
      <p:cxnSp>
        <p:nvCxnSpPr>
          <p:cNvPr id="10" name="Connecteur droit avec flèche 9"/>
          <p:cNvCxnSpPr/>
          <p:nvPr/>
        </p:nvCxnSpPr>
        <p:spPr bwMode="auto">
          <a:xfrm flipV="1">
            <a:off x="4816915" y="3306495"/>
            <a:ext cx="126566" cy="1203892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pic>
        <p:nvPicPr>
          <p:cNvPr id="20" name="Image 1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9049" y="4488681"/>
            <a:ext cx="419675" cy="419675"/>
          </a:xfrm>
          <a:prstGeom prst="rect">
            <a:avLst/>
          </a:prstGeom>
        </p:spPr>
      </p:pic>
      <p:pic>
        <p:nvPicPr>
          <p:cNvPr id="21" name="Image 2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285" y="4710904"/>
            <a:ext cx="419675" cy="419675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8080" y="1814255"/>
            <a:ext cx="1818110" cy="1818110"/>
          </a:xfrm>
          <a:prstGeom prst="rect">
            <a:avLst/>
          </a:prstGeom>
        </p:spPr>
      </p:pic>
      <p:sp>
        <p:nvSpPr>
          <p:cNvPr id="17" name="Flèche droite 16"/>
          <p:cNvSpPr/>
          <p:nvPr/>
        </p:nvSpPr>
        <p:spPr bwMode="auto">
          <a:xfrm>
            <a:off x="5725067" y="2264769"/>
            <a:ext cx="440847" cy="306982"/>
          </a:xfrm>
          <a:prstGeom prst="rightArrow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4086" tIns="32043" rIns="64086" bIns="32043" numCol="1" rtlCol="0" anchor="t" anchorCtr="0" compatLnSpc="1">
            <a:prstTxWarp prst="textNoShape">
              <a:avLst/>
            </a:prstTxWarp>
          </a:bodyPr>
          <a:lstStyle/>
          <a:p>
            <a:pPr defTabSz="640821" eaLnBrk="0" hangingPunct="0"/>
            <a:endParaRPr lang="fr-FR" sz="1224" dirty="0"/>
          </a:p>
        </p:txBody>
      </p:sp>
      <p:sp>
        <p:nvSpPr>
          <p:cNvPr id="24" name="ZoneTexte 23"/>
          <p:cNvSpPr txBox="1"/>
          <p:nvPr/>
        </p:nvSpPr>
        <p:spPr>
          <a:xfrm>
            <a:off x="6971721" y="1486229"/>
            <a:ext cx="881694" cy="2807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24" dirty="0"/>
              <a:t>Résidus</a:t>
            </a:r>
          </a:p>
        </p:txBody>
      </p:sp>
      <p:cxnSp>
        <p:nvCxnSpPr>
          <p:cNvPr id="26" name="Connecteur droit 25"/>
          <p:cNvCxnSpPr>
            <a:cxnSpLocks/>
          </p:cNvCxnSpPr>
          <p:nvPr/>
        </p:nvCxnSpPr>
        <p:spPr bwMode="auto">
          <a:xfrm flipV="1">
            <a:off x="6673659" y="2076552"/>
            <a:ext cx="1771400" cy="365514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7" name="Connecteur droit 26"/>
          <p:cNvCxnSpPr>
            <a:cxnSpLocks/>
          </p:cNvCxnSpPr>
          <p:nvPr/>
        </p:nvCxnSpPr>
        <p:spPr bwMode="auto">
          <a:xfrm>
            <a:off x="6819815" y="3000921"/>
            <a:ext cx="1673579" cy="440169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8" name="Connecteur droit avec flèche 27"/>
          <p:cNvCxnSpPr/>
          <p:nvPr/>
        </p:nvCxnSpPr>
        <p:spPr bwMode="auto">
          <a:xfrm flipV="1">
            <a:off x="4775557" y="2814759"/>
            <a:ext cx="1753654" cy="1049042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cxnSp>
        <p:nvCxnSpPr>
          <p:cNvPr id="3" name="Connecteur droit 2"/>
          <p:cNvCxnSpPr/>
          <p:nvPr/>
        </p:nvCxnSpPr>
        <p:spPr bwMode="auto">
          <a:xfrm>
            <a:off x="3545868" y="2441984"/>
            <a:ext cx="1397613" cy="7679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2" name="Connecteur droit 11"/>
          <p:cNvCxnSpPr/>
          <p:nvPr/>
        </p:nvCxnSpPr>
        <p:spPr bwMode="auto">
          <a:xfrm>
            <a:off x="4943481" y="2449663"/>
            <a:ext cx="0" cy="856832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grpSp>
        <p:nvGrpSpPr>
          <p:cNvPr id="93191" name="Groupe 93190"/>
          <p:cNvGrpSpPr/>
          <p:nvPr/>
        </p:nvGrpSpPr>
        <p:grpSpPr>
          <a:xfrm>
            <a:off x="4539371" y="3207868"/>
            <a:ext cx="808219" cy="184116"/>
            <a:chOff x="5298734" y="4715764"/>
            <a:chExt cx="1188132" cy="270662"/>
          </a:xfrm>
        </p:grpSpPr>
        <p:cxnSp>
          <p:nvCxnSpPr>
            <p:cNvPr id="6" name="Connecteur droit avec flèche 5"/>
            <p:cNvCxnSpPr/>
            <p:nvPr/>
          </p:nvCxnSpPr>
          <p:spPr bwMode="auto">
            <a:xfrm>
              <a:off x="5298734" y="4860752"/>
              <a:ext cx="1188132" cy="0"/>
            </a:xfrm>
            <a:prstGeom prst="straightConnector1">
              <a:avLst/>
            </a:prstGeom>
            <a:solidFill>
              <a:schemeClr val="accent1"/>
            </a:solidFill>
            <a:ln w="22225" cap="flat" cmpd="sng" algn="ctr">
              <a:solidFill>
                <a:srgbClr val="FF0000"/>
              </a:solidFill>
              <a:prstDash val="solid"/>
              <a:round/>
              <a:headEnd type="none" w="lg" len="lg"/>
              <a:tailEnd type="none" w="lg" len="lg"/>
            </a:ln>
            <a:effectLst/>
          </p:spPr>
        </p:cxnSp>
        <p:cxnSp>
          <p:nvCxnSpPr>
            <p:cNvPr id="31" name="Connecteur droit 30"/>
            <p:cNvCxnSpPr/>
            <p:nvPr/>
          </p:nvCxnSpPr>
          <p:spPr bwMode="auto">
            <a:xfrm flipV="1">
              <a:off x="5298734" y="4715764"/>
              <a:ext cx="0" cy="251348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8" name="Connecteur droit 37"/>
            <p:cNvCxnSpPr/>
            <p:nvPr/>
          </p:nvCxnSpPr>
          <p:spPr bwMode="auto">
            <a:xfrm flipV="1">
              <a:off x="6462889" y="4735078"/>
              <a:ext cx="0" cy="251348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36518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4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r-FR" sz="2245" dirty="0"/>
              <a:t>Qualité d’ajustement – Exemple 2</a:t>
            </a:r>
          </a:p>
        </p:txBody>
      </p:sp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33EF3F84-3880-813A-4905-F5DCF4BD6561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fr-FR" sz="1632" dirty="0">
                <a:solidFill>
                  <a:srgbClr val="002060"/>
                </a:solidFill>
              </a:rPr>
              <a:t>Groupes de 10 individus.</a:t>
            </a:r>
          </a:p>
          <a:p>
            <a:pPr>
              <a:buFont typeface="Arial" pitchFamily="34" charset="0"/>
              <a:buChar char="•"/>
            </a:pPr>
            <a:endParaRPr lang="fr-FR" dirty="0">
              <a:solidFill>
                <a:srgbClr val="002060"/>
              </a:solidFill>
            </a:endParaRPr>
          </a:p>
          <a:p>
            <a:pPr>
              <a:buFont typeface="Arial" pitchFamily="34" charset="0"/>
              <a:buChar char="•"/>
            </a:pPr>
            <a:endParaRPr lang="fr-FR" dirty="0">
              <a:solidFill>
                <a:srgbClr val="002060"/>
              </a:solidFill>
            </a:endParaRPr>
          </a:p>
          <a:p>
            <a:pPr>
              <a:buFont typeface="Arial" pitchFamily="34" charset="0"/>
              <a:buChar char="•"/>
            </a:pPr>
            <a:endParaRPr lang="fr-FR" dirty="0">
              <a:solidFill>
                <a:srgbClr val="002060"/>
              </a:solidFill>
            </a:endParaRPr>
          </a:p>
          <a:p>
            <a:pPr>
              <a:buFont typeface="Arial" pitchFamily="34" charset="0"/>
              <a:buChar char="•"/>
            </a:pPr>
            <a:endParaRPr lang="fr-FR" dirty="0">
              <a:solidFill>
                <a:srgbClr val="002060"/>
              </a:solidFill>
            </a:endParaRPr>
          </a:p>
          <a:p>
            <a:pPr lvl="2">
              <a:buFont typeface="Arial" pitchFamily="34" charset="0"/>
              <a:buChar char="•"/>
            </a:pPr>
            <a:endParaRPr lang="fr-FR" dirty="0">
              <a:solidFill>
                <a:srgbClr val="002060"/>
              </a:solidFill>
            </a:endParaRPr>
          </a:p>
          <a:p>
            <a:pPr lvl="1">
              <a:buFont typeface="Wingdings" pitchFamily="2" charset="2"/>
              <a:buChar char="ü"/>
            </a:pPr>
            <a:endParaRPr lang="fr-FR" dirty="0">
              <a:solidFill>
                <a:srgbClr val="002060"/>
              </a:solidFill>
            </a:endParaRPr>
          </a:p>
          <a:p>
            <a:endParaRPr lang="fr-FR" dirty="0"/>
          </a:p>
        </p:txBody>
      </p:sp>
      <p:sp>
        <p:nvSpPr>
          <p:cNvPr id="93187" name="Rectangle 3"/>
          <p:cNvSpPr>
            <a:spLocks noGrp="1" noChangeArrowheads="1"/>
          </p:cNvSpPr>
          <p:nvPr>
            <p:ph type="body" sz="quarter" idx="13"/>
          </p:nvPr>
        </p:nvSpPr>
        <p:spPr/>
        <p:txBody>
          <a:bodyPr/>
          <a:lstStyle/>
          <a:p>
            <a:pPr lvl="1">
              <a:buFont typeface="Wingdings" pitchFamily="2" charset="2"/>
              <a:buChar char="ü"/>
            </a:pPr>
            <a:endParaRPr lang="fr-FR" dirty="0">
              <a:solidFill>
                <a:srgbClr val="002060"/>
              </a:solidFill>
            </a:endParaRP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B81F6BF-24D5-6700-43D9-EF5A0D00630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fr-FR" sz="1600" dirty="0">
                <a:solidFill>
                  <a:srgbClr val="002060"/>
                </a:solidFill>
              </a:rPr>
              <a:t>Dose-réponse données de mortalité (Arsine).</a:t>
            </a:r>
          </a:p>
          <a:p>
            <a:endParaRPr lang="fr-FR" dirty="0"/>
          </a:p>
        </p:txBody>
      </p:sp>
      <p:sp>
        <p:nvSpPr>
          <p:cNvPr id="22" name="ZoneTexte 21"/>
          <p:cNvSpPr txBox="1"/>
          <p:nvPr/>
        </p:nvSpPr>
        <p:spPr>
          <a:xfrm>
            <a:off x="323528" y="3988370"/>
            <a:ext cx="3023899" cy="6574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24" dirty="0"/>
              <a:t>Test de comparaison multiple au témoin pour données binomiales </a:t>
            </a:r>
            <a:br>
              <a:rPr lang="fr-FR" sz="1224" dirty="0"/>
            </a:br>
            <a:r>
              <a:rPr lang="fr-FR" sz="1224" dirty="0"/>
              <a:t>(</a:t>
            </a:r>
            <a:r>
              <a:rPr lang="fr-FR" sz="1224" dirty="0" err="1"/>
              <a:t>Cochran</a:t>
            </a:r>
            <a:r>
              <a:rPr lang="fr-FR" sz="1224" dirty="0"/>
              <a:t> </a:t>
            </a:r>
            <a:r>
              <a:rPr lang="fr-FR" sz="1224" dirty="0" err="1"/>
              <a:t>Armitage</a:t>
            </a:r>
            <a:r>
              <a:rPr lang="fr-FR" sz="1224" dirty="0"/>
              <a:t> </a:t>
            </a:r>
            <a:r>
              <a:rPr lang="fr-FR" sz="1224" dirty="0" err="1"/>
              <a:t>step</a:t>
            </a:r>
            <a:r>
              <a:rPr lang="fr-FR" sz="1224" dirty="0"/>
              <a:t>-down)</a:t>
            </a:r>
          </a:p>
        </p:txBody>
      </p:sp>
      <p:sp>
        <p:nvSpPr>
          <p:cNvPr id="25" name="Flèche droite 24"/>
          <p:cNvSpPr/>
          <p:nvPr/>
        </p:nvSpPr>
        <p:spPr bwMode="auto">
          <a:xfrm>
            <a:off x="3257603" y="4021946"/>
            <a:ext cx="440847" cy="306982"/>
          </a:xfrm>
          <a:prstGeom prst="rightArrow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4086" tIns="32043" rIns="64086" bIns="32043" numCol="1" rtlCol="0" anchor="t" anchorCtr="0" compatLnSpc="1">
            <a:prstTxWarp prst="textNoShape">
              <a:avLst/>
            </a:prstTxWarp>
          </a:bodyPr>
          <a:lstStyle/>
          <a:p>
            <a:pPr defTabSz="640821" eaLnBrk="0" hangingPunct="0"/>
            <a:endParaRPr lang="fr-FR" sz="1224" dirty="0"/>
          </a:p>
        </p:txBody>
      </p:sp>
      <p:sp>
        <p:nvSpPr>
          <p:cNvPr id="23" name="ZoneTexte 22"/>
          <p:cNvSpPr txBox="1"/>
          <p:nvPr/>
        </p:nvSpPr>
        <p:spPr>
          <a:xfrm>
            <a:off x="3708885" y="4021946"/>
            <a:ext cx="2381587" cy="2807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24" dirty="0"/>
              <a:t>NOEC=97ppm</a:t>
            </a:r>
          </a:p>
        </p:txBody>
      </p:sp>
      <p:grpSp>
        <p:nvGrpSpPr>
          <p:cNvPr id="18" name="Groupe 17"/>
          <p:cNvGrpSpPr/>
          <p:nvPr/>
        </p:nvGrpSpPr>
        <p:grpSpPr>
          <a:xfrm>
            <a:off x="3124108" y="2193079"/>
            <a:ext cx="1469489" cy="583991"/>
            <a:chOff x="2898428" y="6228903"/>
            <a:chExt cx="2223112" cy="1094016"/>
          </a:xfrm>
        </p:grpSpPr>
        <p:pic>
          <p:nvPicPr>
            <p:cNvPr id="24" name="Image 23" descr="dead-mouse2.jp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50556" y="6228903"/>
              <a:ext cx="1070984" cy="1094016"/>
            </a:xfrm>
            <a:prstGeom prst="rect">
              <a:avLst/>
            </a:prstGeom>
          </p:spPr>
        </p:pic>
        <p:pic>
          <p:nvPicPr>
            <p:cNvPr id="26" name="Image 25" descr="happy_rat.jp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898428" y="6300911"/>
              <a:ext cx="1080120" cy="952789"/>
            </a:xfrm>
            <a:prstGeom prst="rect">
              <a:avLst/>
            </a:prstGeom>
          </p:spPr>
        </p:pic>
        <p:cxnSp>
          <p:nvCxnSpPr>
            <p:cNvPr id="27" name="Connecteur droit 26"/>
            <p:cNvCxnSpPr/>
            <p:nvPr/>
          </p:nvCxnSpPr>
          <p:spPr bwMode="auto">
            <a:xfrm flipH="1">
              <a:off x="3834532" y="6228903"/>
              <a:ext cx="576064" cy="1080120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pic>
        <p:nvPicPr>
          <p:cNvPr id="6" name="Imag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5197" y="1170811"/>
            <a:ext cx="2381586" cy="2381586"/>
          </a:xfrm>
          <a:prstGeom prst="rect">
            <a:avLst/>
          </a:prstGeom>
        </p:spPr>
      </p:pic>
      <p:cxnSp>
        <p:nvCxnSpPr>
          <p:cNvPr id="9" name="Connecteur droit avec flèche 8"/>
          <p:cNvCxnSpPr>
            <a:cxnSpLocks/>
          </p:cNvCxnSpPr>
          <p:nvPr/>
        </p:nvCxnSpPr>
        <p:spPr bwMode="auto">
          <a:xfrm flipV="1">
            <a:off x="4229119" y="3219822"/>
            <a:ext cx="1397860" cy="802124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1565017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5" grpId="0" animBg="1"/>
      <p:bldP spid="2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BCF606EA-BF42-44AB-AA00-55E42FA7AD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2400" dirty="0"/>
              <a:t>Pourquoi modéliser la relation dose-réponse ?</a:t>
            </a:r>
            <a:endParaRPr lang="fr-FR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8DADC61-730C-4455-ACBD-9537976304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r>
              <a:rPr lang="fr-FR" cap="all"/>
              <a:t>XX/XX/XXXX</a:t>
            </a:r>
            <a:endParaRPr lang="fr-FR" cap="all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D89A40D-C027-4D8B-8F44-EC70FEB4A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5</a:t>
            </a:fld>
            <a:endParaRPr lang="fr-FR" dirty="0"/>
          </a:p>
        </p:txBody>
      </p:sp>
      <p:sp>
        <p:nvSpPr>
          <p:cNvPr id="7" name="Espace réservé du pied de page 6">
            <a:extLst>
              <a:ext uri="{FF2B5EF4-FFF2-40B4-BE49-F238E27FC236}">
                <a16:creationId xmlns:a16="http://schemas.microsoft.com/office/drawing/2014/main" id="{0DE506B8-7AF9-4AD4-8316-0DEE157356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Institut national de l’environnement industriel et des risques</a:t>
            </a:r>
          </a:p>
        </p:txBody>
      </p:sp>
    </p:spTree>
    <p:extLst>
      <p:ext uri="{BB962C8B-B14F-4D97-AF65-F5344CB8AC3E}">
        <p14:creationId xmlns:p14="http://schemas.microsoft.com/office/powerpoint/2010/main" val="349328282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r-FR" sz="2245" dirty="0"/>
              <a:t>Qualité d’ajustement – Exemple 2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16F9AFAD-775A-5573-0865-81FED0F2B0A9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>
              <a:buFont typeface="Arial" pitchFamily="34" charset="0"/>
              <a:buChar char="•"/>
            </a:pPr>
            <a:endParaRPr lang="fr-FR" dirty="0">
              <a:solidFill>
                <a:srgbClr val="002060"/>
              </a:solidFill>
            </a:endParaRPr>
          </a:p>
          <a:p>
            <a:pPr>
              <a:buFont typeface="Arial" pitchFamily="34" charset="0"/>
              <a:buChar char="•"/>
            </a:pPr>
            <a:endParaRPr lang="fr-FR" dirty="0">
              <a:solidFill>
                <a:srgbClr val="002060"/>
              </a:solidFill>
            </a:endParaRPr>
          </a:p>
          <a:p>
            <a:pPr>
              <a:buFont typeface="Arial" pitchFamily="34" charset="0"/>
              <a:buChar char="•"/>
            </a:pPr>
            <a:endParaRPr lang="fr-FR" dirty="0">
              <a:solidFill>
                <a:srgbClr val="002060"/>
              </a:solidFill>
            </a:endParaRPr>
          </a:p>
          <a:p>
            <a:pPr>
              <a:buFont typeface="Arial" pitchFamily="34" charset="0"/>
              <a:buChar char="•"/>
            </a:pPr>
            <a:endParaRPr lang="fr-FR" dirty="0">
              <a:solidFill>
                <a:srgbClr val="002060"/>
              </a:solidFill>
            </a:endParaRPr>
          </a:p>
          <a:p>
            <a:pPr lvl="2">
              <a:buFont typeface="Arial" pitchFamily="34" charset="0"/>
              <a:buChar char="•"/>
            </a:pPr>
            <a:endParaRPr lang="fr-FR" dirty="0">
              <a:solidFill>
                <a:srgbClr val="002060"/>
              </a:solidFill>
            </a:endParaRPr>
          </a:p>
          <a:p>
            <a:pPr lvl="1">
              <a:buFont typeface="Wingdings" pitchFamily="2" charset="2"/>
              <a:buChar char="ü"/>
            </a:pPr>
            <a:endParaRPr lang="fr-FR" dirty="0">
              <a:solidFill>
                <a:srgbClr val="002060"/>
              </a:solidFill>
            </a:endParaRPr>
          </a:p>
          <a:p>
            <a:endParaRPr lang="fr-FR" dirty="0"/>
          </a:p>
        </p:txBody>
      </p:sp>
      <p:sp>
        <p:nvSpPr>
          <p:cNvPr id="93187" name="Rectangle 3"/>
          <p:cNvSpPr>
            <a:spLocks noGrp="1" noChangeArrowheads="1"/>
          </p:cNvSpPr>
          <p:nvPr>
            <p:ph type="body" sz="quarter" idx="13"/>
          </p:nvPr>
        </p:nvSpPr>
        <p:spPr/>
        <p:txBody>
          <a:bodyPr/>
          <a:lstStyle/>
          <a:p>
            <a:pPr lvl="1">
              <a:buFont typeface="Wingdings" pitchFamily="2" charset="2"/>
              <a:buChar char="ü"/>
            </a:pPr>
            <a:endParaRPr lang="fr-FR" dirty="0">
              <a:solidFill>
                <a:srgbClr val="002060"/>
              </a:solidFill>
            </a:endParaRP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FD30D7C6-C0B6-5A42-48DC-A4F523B977B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fr-FR" sz="1600" dirty="0">
                <a:solidFill>
                  <a:srgbClr val="002060"/>
                </a:solidFill>
              </a:rPr>
              <a:t>Dose-réponse données de mortalité (Arsine).</a:t>
            </a:r>
          </a:p>
          <a:p>
            <a:r>
              <a:rPr lang="fr-FR" sz="1600" dirty="0">
                <a:solidFill>
                  <a:srgbClr val="002060"/>
                </a:solidFill>
              </a:rPr>
              <a:t>Modèle </a:t>
            </a:r>
            <a:r>
              <a:rPr lang="fr-FR" sz="1600" dirty="0" err="1">
                <a:solidFill>
                  <a:srgbClr val="002060"/>
                </a:solidFill>
              </a:rPr>
              <a:t>logprobit</a:t>
            </a:r>
            <a:r>
              <a:rPr lang="fr-FR" sz="1600" dirty="0">
                <a:solidFill>
                  <a:srgbClr val="002060"/>
                </a:solidFill>
              </a:rPr>
              <a:t> </a:t>
            </a:r>
            <a:endParaRPr lang="fr-FR" dirty="0">
              <a:solidFill>
                <a:srgbClr val="002060"/>
              </a:solidFill>
            </a:endParaRPr>
          </a:p>
          <a:p>
            <a:endParaRPr lang="fr-FR" dirty="0"/>
          </a:p>
        </p:txBody>
      </p:sp>
      <p:sp>
        <p:nvSpPr>
          <p:cNvPr id="22" name="ZoneTexte 21"/>
          <p:cNvSpPr txBox="1"/>
          <p:nvPr/>
        </p:nvSpPr>
        <p:spPr>
          <a:xfrm>
            <a:off x="1372303" y="4118737"/>
            <a:ext cx="1538910" cy="469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24" dirty="0"/>
              <a:t>Ajustement,</a:t>
            </a:r>
          </a:p>
          <a:p>
            <a:r>
              <a:rPr lang="fr-FR" sz="1224" dirty="0"/>
              <a:t>Incertitude</a:t>
            </a:r>
          </a:p>
        </p:txBody>
      </p:sp>
      <p:sp>
        <p:nvSpPr>
          <p:cNvPr id="25" name="Flèche droite 24"/>
          <p:cNvSpPr/>
          <p:nvPr/>
        </p:nvSpPr>
        <p:spPr bwMode="auto">
          <a:xfrm>
            <a:off x="2865615" y="4173032"/>
            <a:ext cx="440847" cy="306982"/>
          </a:xfrm>
          <a:prstGeom prst="rightArrow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4086" tIns="32043" rIns="64086" bIns="32043" numCol="1" rtlCol="0" anchor="t" anchorCtr="0" compatLnSpc="1">
            <a:prstTxWarp prst="textNoShape">
              <a:avLst/>
            </a:prstTxWarp>
          </a:bodyPr>
          <a:lstStyle/>
          <a:p>
            <a:pPr defTabSz="640821" eaLnBrk="0" hangingPunct="0"/>
            <a:endParaRPr lang="fr-FR" sz="1224" dirty="0"/>
          </a:p>
        </p:txBody>
      </p:sp>
      <p:sp>
        <p:nvSpPr>
          <p:cNvPr id="23" name="ZoneTexte 22"/>
          <p:cNvSpPr txBox="1"/>
          <p:nvPr/>
        </p:nvSpPr>
        <p:spPr>
          <a:xfrm>
            <a:off x="3708885" y="4021946"/>
            <a:ext cx="496757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Chi-2 (</a:t>
            </a:r>
            <a:r>
              <a:rPr lang="fr-FR" sz="1400" dirty="0" err="1"/>
              <a:t>goodness</a:t>
            </a:r>
            <a:r>
              <a:rPr lang="fr-FR" sz="1400" dirty="0"/>
              <a:t> of fit) p=0.95</a:t>
            </a:r>
          </a:p>
          <a:p>
            <a:r>
              <a:rPr lang="fr-FR" sz="1400" dirty="0"/>
              <a:t>Test vraisemblance (</a:t>
            </a:r>
            <a:r>
              <a:rPr lang="fr-FR" sz="1400" dirty="0" err="1"/>
              <a:t>goodness</a:t>
            </a:r>
            <a:r>
              <a:rPr lang="fr-FR" sz="1400" dirty="0"/>
              <a:t> of fit) : p=0.93</a:t>
            </a:r>
          </a:p>
          <a:p>
            <a:r>
              <a:rPr lang="fr-FR" sz="1400" dirty="0"/>
              <a:t>|résidus standardisés|&lt;0.8 (&lt;2)</a:t>
            </a:r>
          </a:p>
          <a:p>
            <a:r>
              <a:rPr lang="fr-FR" sz="1400" dirty="0"/>
              <a:t>EC05=138ppm [105; -]</a:t>
            </a:r>
          </a:p>
          <a:p>
            <a:r>
              <a:rPr lang="fr-FR" sz="1400" dirty="0"/>
              <a:t>Pente=3.9 [2.1 ; 5.8]</a:t>
            </a:r>
          </a:p>
        </p:txBody>
      </p:sp>
      <p:grpSp>
        <p:nvGrpSpPr>
          <p:cNvPr id="18" name="Groupe 17"/>
          <p:cNvGrpSpPr/>
          <p:nvPr/>
        </p:nvGrpSpPr>
        <p:grpSpPr>
          <a:xfrm>
            <a:off x="6286404" y="986322"/>
            <a:ext cx="1469489" cy="583991"/>
            <a:chOff x="2898428" y="6228903"/>
            <a:chExt cx="2223112" cy="1094016"/>
          </a:xfrm>
        </p:grpSpPr>
        <p:pic>
          <p:nvPicPr>
            <p:cNvPr id="24" name="Image 23" descr="dead-mouse2.jp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50556" y="6228903"/>
              <a:ext cx="1070984" cy="1094016"/>
            </a:xfrm>
            <a:prstGeom prst="rect">
              <a:avLst/>
            </a:prstGeom>
          </p:spPr>
        </p:pic>
        <p:pic>
          <p:nvPicPr>
            <p:cNvPr id="26" name="Image 25" descr="happy_rat.jp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898428" y="6300911"/>
              <a:ext cx="1080120" cy="952789"/>
            </a:xfrm>
            <a:prstGeom prst="rect">
              <a:avLst/>
            </a:prstGeom>
          </p:spPr>
        </p:pic>
        <p:cxnSp>
          <p:nvCxnSpPr>
            <p:cNvPr id="27" name="Connecteur droit 26"/>
            <p:cNvCxnSpPr/>
            <p:nvPr/>
          </p:nvCxnSpPr>
          <p:spPr bwMode="auto">
            <a:xfrm flipH="1">
              <a:off x="3834532" y="6228903"/>
              <a:ext cx="576064" cy="1080120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pic>
        <p:nvPicPr>
          <p:cNvPr id="2" name="Imag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3065" y="1982856"/>
            <a:ext cx="1956236" cy="1956236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24086" y="1684892"/>
            <a:ext cx="2938979" cy="2204951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6290" y="4035185"/>
            <a:ext cx="275693" cy="275693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6290" y="4255886"/>
            <a:ext cx="275693" cy="275693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1553" y="4462547"/>
            <a:ext cx="275693" cy="275693"/>
          </a:xfrm>
          <a:prstGeom prst="rect">
            <a:avLst/>
          </a:prstGeom>
        </p:spPr>
      </p:pic>
      <p:pic>
        <p:nvPicPr>
          <p:cNvPr id="17" name="Image 1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7067" y="4660190"/>
            <a:ext cx="275693" cy="275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273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5" grpId="0" animBg="1"/>
      <p:bldP spid="23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r-FR" sz="2245" dirty="0"/>
              <a:t>Qualité d’ajustement - Bilan</a:t>
            </a:r>
          </a:p>
        </p:txBody>
      </p:sp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74AE5C7D-BA78-83F4-F187-A3C93A9DE5A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5496" y="1826871"/>
            <a:ext cx="8424000" cy="2574000"/>
          </a:xfrm>
        </p:spPr>
        <p:txBody>
          <a:bodyPr/>
          <a:lstStyle/>
          <a:p>
            <a:pPr>
              <a:buFont typeface="Arial" pitchFamily="34" charset="0"/>
              <a:buChar char="•"/>
            </a:pPr>
            <a:r>
              <a:rPr lang="fr-FR" sz="1400" dirty="0">
                <a:solidFill>
                  <a:srgbClr val="002060"/>
                </a:solidFill>
              </a:rPr>
              <a:t>Résidus</a:t>
            </a:r>
          </a:p>
          <a:p>
            <a:pPr lvl="1">
              <a:buFont typeface="Arial" pitchFamily="34" charset="0"/>
              <a:buChar char="•"/>
            </a:pPr>
            <a:r>
              <a:rPr lang="fr-FR" sz="1100" dirty="0">
                <a:solidFill>
                  <a:srgbClr val="002060"/>
                </a:solidFill>
              </a:rPr>
              <a:t>Visuellement + tests (?) -&gt; hétéroscédasticité, normalité</a:t>
            </a:r>
          </a:p>
          <a:p>
            <a:pPr lvl="1">
              <a:buFont typeface="Arial" pitchFamily="34" charset="0"/>
              <a:buChar char="•"/>
            </a:pPr>
            <a:r>
              <a:rPr lang="fr-FR" sz="1100" dirty="0">
                <a:solidFill>
                  <a:srgbClr val="002060"/>
                </a:solidFill>
              </a:rPr>
              <a:t>Résidus standardisés &lt; 2 (valeur absolue)</a:t>
            </a:r>
          </a:p>
          <a:p>
            <a:pPr lvl="1">
              <a:buFont typeface="Arial" pitchFamily="34" charset="0"/>
              <a:buChar char="•"/>
            </a:pPr>
            <a:endParaRPr lang="fr-FR" sz="1100" dirty="0">
              <a:solidFill>
                <a:srgbClr val="002060"/>
              </a:solidFill>
            </a:endParaRPr>
          </a:p>
          <a:p>
            <a:pPr lvl="1">
              <a:buFont typeface="Arial" pitchFamily="34" charset="0"/>
              <a:buChar char="•"/>
            </a:pPr>
            <a:endParaRPr lang="fr-FR" sz="1100" dirty="0">
              <a:solidFill>
                <a:srgbClr val="002060"/>
              </a:solidFill>
            </a:endParaRPr>
          </a:p>
          <a:p>
            <a:pPr lvl="2">
              <a:buFont typeface="Arial" pitchFamily="34" charset="0"/>
              <a:buChar char="•"/>
            </a:pPr>
            <a:endParaRPr lang="fr-FR" sz="1050" dirty="0">
              <a:solidFill>
                <a:srgbClr val="002060"/>
              </a:solidFill>
            </a:endParaRPr>
          </a:p>
          <a:p>
            <a:pPr>
              <a:buFont typeface="Arial" pitchFamily="34" charset="0"/>
              <a:buChar char="•"/>
            </a:pPr>
            <a:endParaRPr lang="fr-FR" sz="1400" dirty="0">
              <a:solidFill>
                <a:srgbClr val="002060"/>
              </a:solidFill>
            </a:endParaRPr>
          </a:p>
          <a:p>
            <a:pPr>
              <a:buFont typeface="Arial" pitchFamily="34" charset="0"/>
              <a:buChar char="•"/>
            </a:pPr>
            <a:endParaRPr lang="fr-FR" sz="1400" dirty="0">
              <a:solidFill>
                <a:srgbClr val="002060"/>
              </a:solidFill>
            </a:endParaRPr>
          </a:p>
          <a:p>
            <a:pPr>
              <a:buFont typeface="Arial" pitchFamily="34" charset="0"/>
              <a:buChar char="•"/>
            </a:pPr>
            <a:endParaRPr lang="fr-FR" sz="1400" dirty="0">
              <a:solidFill>
                <a:srgbClr val="002060"/>
              </a:solidFill>
            </a:endParaRPr>
          </a:p>
          <a:p>
            <a:pPr>
              <a:buFont typeface="Arial" pitchFamily="34" charset="0"/>
              <a:buChar char="•"/>
            </a:pPr>
            <a:endParaRPr lang="fr-FR" sz="1400" dirty="0">
              <a:solidFill>
                <a:srgbClr val="002060"/>
              </a:solidFill>
            </a:endParaRPr>
          </a:p>
          <a:p>
            <a:pPr lvl="2">
              <a:buFont typeface="Arial" pitchFamily="34" charset="0"/>
              <a:buChar char="•"/>
            </a:pPr>
            <a:endParaRPr lang="fr-FR" sz="1050" dirty="0">
              <a:solidFill>
                <a:srgbClr val="002060"/>
              </a:solidFill>
            </a:endParaRPr>
          </a:p>
          <a:p>
            <a:pPr lvl="1">
              <a:buFont typeface="Wingdings" pitchFamily="2" charset="2"/>
              <a:buChar char="ü"/>
            </a:pPr>
            <a:endParaRPr lang="fr-FR" sz="1100" dirty="0">
              <a:solidFill>
                <a:srgbClr val="002060"/>
              </a:solidFill>
            </a:endParaRPr>
          </a:p>
          <a:p>
            <a:endParaRPr lang="fr-FR" sz="1400" dirty="0"/>
          </a:p>
        </p:txBody>
      </p:sp>
      <p:sp>
        <p:nvSpPr>
          <p:cNvPr id="93187" name="Rectangle 3"/>
          <p:cNvSpPr>
            <a:spLocks noGrp="1" noChangeArrowheads="1"/>
          </p:cNvSpPr>
          <p:nvPr>
            <p:ph type="body" sz="quarter" idx="13"/>
          </p:nvPr>
        </p:nvSpPr>
        <p:spPr/>
        <p:txBody>
          <a:bodyPr/>
          <a:lstStyle/>
          <a:p>
            <a:pPr lvl="1">
              <a:buFont typeface="Wingdings" pitchFamily="2" charset="2"/>
              <a:buChar char="ü"/>
            </a:pPr>
            <a:endParaRPr lang="fr-FR" dirty="0">
              <a:solidFill>
                <a:srgbClr val="002060"/>
              </a:solidFill>
            </a:endParaRP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83EE14E-43D9-1F31-445F-0ED58282D08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6" name="Image 5" descr="standardize.jpg"/>
          <p:cNvPicPr>
            <a:picLocks noChangeAspect="1"/>
          </p:cNvPicPr>
          <p:nvPr/>
        </p:nvPicPr>
        <p:blipFill>
          <a:blip r:embed="rId3" cstate="print"/>
          <a:srcRect t="25769" b="25770"/>
          <a:stretch>
            <a:fillRect/>
          </a:stretch>
        </p:blipFill>
        <p:spPr>
          <a:xfrm>
            <a:off x="2051720" y="2721655"/>
            <a:ext cx="747088" cy="392216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6316" y="2379255"/>
            <a:ext cx="5943368" cy="2736304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r-FR" sz="2245" dirty="0">
                <a:latin typeface="Comic Sans MS" pitchFamily="66" charset="0"/>
              </a:rPr>
              <a:t>Qualité d’ajustement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A674248-467E-1935-133B-14866EDC37F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59998" y="1383486"/>
            <a:ext cx="8424000" cy="3026514"/>
          </a:xfrm>
        </p:spPr>
        <p:txBody>
          <a:bodyPr/>
          <a:lstStyle/>
          <a:p>
            <a:pPr>
              <a:buFont typeface="Arial" pitchFamily="34" charset="0"/>
              <a:buChar char="•"/>
            </a:pPr>
            <a:r>
              <a:rPr lang="fr-FR" sz="2000" dirty="0">
                <a:solidFill>
                  <a:srgbClr val="002060"/>
                </a:solidFill>
              </a:rPr>
              <a:t>Qualité globale :</a:t>
            </a:r>
          </a:p>
          <a:p>
            <a:pPr lvl="1">
              <a:buFont typeface="Arial" pitchFamily="34" charset="0"/>
              <a:buChar char="•"/>
            </a:pPr>
            <a:r>
              <a:rPr lang="fr-FR" sz="1600" dirty="0" err="1">
                <a:solidFill>
                  <a:srgbClr val="002060"/>
                </a:solidFill>
              </a:rPr>
              <a:t>Goodness</a:t>
            </a:r>
            <a:r>
              <a:rPr lang="fr-FR" sz="1600" dirty="0">
                <a:solidFill>
                  <a:srgbClr val="002060"/>
                </a:solidFill>
              </a:rPr>
              <a:t>-of-fit</a:t>
            </a:r>
          </a:p>
          <a:p>
            <a:pPr lvl="2">
              <a:buFont typeface="Arial" pitchFamily="34" charset="0"/>
              <a:buChar char="•"/>
            </a:pPr>
            <a:r>
              <a:rPr lang="fr-FR" sz="1400" dirty="0">
                <a:solidFill>
                  <a:srgbClr val="002060"/>
                </a:solidFill>
              </a:rPr>
              <a:t>Test chi² et/ou Test vraisemblance</a:t>
            </a:r>
          </a:p>
          <a:p>
            <a:pPr lvl="2">
              <a:buFont typeface="Arial" pitchFamily="34" charset="0"/>
              <a:buChar char="•"/>
            </a:pPr>
            <a:r>
              <a:rPr lang="fr-FR" sz="1400" dirty="0">
                <a:solidFill>
                  <a:srgbClr val="002060"/>
                </a:solidFill>
              </a:rPr>
              <a:t>R²</a:t>
            </a:r>
          </a:p>
          <a:p>
            <a:pPr lvl="1">
              <a:buFont typeface="Arial" pitchFamily="34" charset="0"/>
              <a:buChar char="•"/>
            </a:pPr>
            <a:endParaRPr lang="fr-FR" sz="1600" dirty="0">
              <a:solidFill>
                <a:srgbClr val="002060"/>
              </a:solidFill>
            </a:endParaRPr>
          </a:p>
          <a:p>
            <a:pPr lvl="1">
              <a:buFont typeface="Arial" pitchFamily="34" charset="0"/>
              <a:buChar char="•"/>
            </a:pPr>
            <a:endParaRPr lang="fr-FR" sz="1600" dirty="0">
              <a:solidFill>
                <a:srgbClr val="002060"/>
              </a:solidFill>
            </a:endParaRPr>
          </a:p>
          <a:p>
            <a:pPr lvl="1">
              <a:buFont typeface="Arial" pitchFamily="34" charset="0"/>
              <a:buChar char="•"/>
            </a:pPr>
            <a:r>
              <a:rPr lang="fr-FR" sz="1600" dirty="0" err="1">
                <a:solidFill>
                  <a:srgbClr val="002060"/>
                </a:solidFill>
              </a:rPr>
              <a:t>Lack</a:t>
            </a:r>
            <a:r>
              <a:rPr lang="fr-FR" sz="1600" dirty="0">
                <a:solidFill>
                  <a:srgbClr val="002060"/>
                </a:solidFill>
              </a:rPr>
              <a:t>-of-fit test</a:t>
            </a:r>
          </a:p>
          <a:p>
            <a:pPr lvl="2">
              <a:buFont typeface="Arial" pitchFamily="34" charset="0"/>
              <a:buChar char="•"/>
            </a:pPr>
            <a:r>
              <a:rPr lang="fr-FR" sz="1400" dirty="0">
                <a:solidFill>
                  <a:srgbClr val="002060"/>
                </a:solidFill>
              </a:rPr>
              <a:t>F-test </a:t>
            </a:r>
          </a:p>
          <a:p>
            <a:pPr lvl="1">
              <a:buFont typeface="Arial" pitchFamily="34" charset="0"/>
              <a:buChar char="•"/>
            </a:pPr>
            <a:endParaRPr lang="fr-FR" sz="1600" dirty="0">
              <a:solidFill>
                <a:srgbClr val="002060"/>
              </a:solidFill>
            </a:endParaRPr>
          </a:p>
          <a:p>
            <a:pPr lvl="1">
              <a:buFont typeface="Arial" pitchFamily="34" charset="0"/>
              <a:buChar char="•"/>
            </a:pPr>
            <a:endParaRPr lang="fr-FR" sz="1600" dirty="0">
              <a:solidFill>
                <a:srgbClr val="002060"/>
              </a:solidFill>
            </a:endParaRPr>
          </a:p>
          <a:p>
            <a:pPr lvl="2">
              <a:buFont typeface="Arial" pitchFamily="34" charset="0"/>
              <a:buChar char="•"/>
            </a:pPr>
            <a:endParaRPr lang="fr-FR" sz="1400" dirty="0">
              <a:solidFill>
                <a:srgbClr val="002060"/>
              </a:solidFill>
            </a:endParaRPr>
          </a:p>
          <a:p>
            <a:pPr>
              <a:buFont typeface="Arial" pitchFamily="34" charset="0"/>
              <a:buChar char="•"/>
            </a:pPr>
            <a:endParaRPr lang="fr-FR" sz="2000" dirty="0">
              <a:solidFill>
                <a:srgbClr val="002060"/>
              </a:solidFill>
            </a:endParaRPr>
          </a:p>
          <a:p>
            <a:pPr>
              <a:buFont typeface="Arial" pitchFamily="34" charset="0"/>
              <a:buChar char="•"/>
            </a:pPr>
            <a:endParaRPr lang="fr-FR" sz="2000" dirty="0">
              <a:solidFill>
                <a:srgbClr val="002060"/>
              </a:solidFill>
            </a:endParaRPr>
          </a:p>
          <a:p>
            <a:pPr>
              <a:buFont typeface="Arial" pitchFamily="34" charset="0"/>
              <a:buChar char="•"/>
            </a:pPr>
            <a:endParaRPr lang="fr-FR" sz="2000" dirty="0">
              <a:solidFill>
                <a:srgbClr val="002060"/>
              </a:solidFill>
            </a:endParaRPr>
          </a:p>
          <a:p>
            <a:pPr>
              <a:buFont typeface="Arial" pitchFamily="34" charset="0"/>
              <a:buChar char="•"/>
            </a:pPr>
            <a:endParaRPr lang="fr-FR" sz="2000" dirty="0">
              <a:solidFill>
                <a:srgbClr val="002060"/>
              </a:solidFill>
            </a:endParaRPr>
          </a:p>
          <a:p>
            <a:pPr lvl="2">
              <a:buFont typeface="Arial" pitchFamily="34" charset="0"/>
              <a:buChar char="•"/>
            </a:pPr>
            <a:endParaRPr lang="fr-FR" sz="1400" dirty="0">
              <a:solidFill>
                <a:srgbClr val="002060"/>
              </a:solidFill>
            </a:endParaRPr>
          </a:p>
          <a:p>
            <a:pPr lvl="1">
              <a:buFont typeface="Wingdings" pitchFamily="2" charset="2"/>
              <a:buChar char="ü"/>
            </a:pPr>
            <a:endParaRPr lang="fr-FR" sz="1600" dirty="0">
              <a:solidFill>
                <a:srgbClr val="002060"/>
              </a:solidFill>
            </a:endParaRPr>
          </a:p>
          <a:p>
            <a:endParaRPr lang="fr-FR" sz="2000" dirty="0"/>
          </a:p>
        </p:txBody>
      </p:sp>
      <p:sp>
        <p:nvSpPr>
          <p:cNvPr id="93187" name="Rectangle 3"/>
          <p:cNvSpPr>
            <a:spLocks noGrp="1" noChangeArrowheads="1"/>
          </p:cNvSpPr>
          <p:nvPr>
            <p:ph type="body" sz="quarter" idx="13"/>
          </p:nvPr>
        </p:nvSpPr>
        <p:spPr/>
        <p:txBody>
          <a:bodyPr/>
          <a:lstStyle/>
          <a:p>
            <a:pPr lvl="1">
              <a:buFont typeface="Wingdings" pitchFamily="2" charset="2"/>
              <a:buChar char="ü"/>
            </a:pPr>
            <a:endParaRPr lang="fr-FR" dirty="0">
              <a:solidFill>
                <a:srgbClr val="002060"/>
              </a:solidFill>
            </a:endParaRP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6F775668-C14B-6EC3-1915-19516CBAFEE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2" name="ZoneTexte 1"/>
          <p:cNvSpPr txBox="1"/>
          <p:nvPr/>
        </p:nvSpPr>
        <p:spPr>
          <a:xfrm>
            <a:off x="4777158" y="2358051"/>
            <a:ext cx="3680313" cy="469103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fr-FR" sz="1224" dirty="0">
                <a:solidFill>
                  <a:srgbClr val="002060"/>
                </a:solidFill>
              </a:rPr>
              <a:t>% de variabilité expliquée par le modèle. </a:t>
            </a:r>
          </a:p>
          <a:p>
            <a:r>
              <a:rPr lang="fr-FR" sz="1224" dirty="0">
                <a:solidFill>
                  <a:srgbClr val="002060"/>
                </a:solidFill>
              </a:rPr>
              <a:t>Dépend de la variabilité des données</a:t>
            </a:r>
            <a:endParaRPr lang="fr-FR" sz="1224" dirty="0"/>
          </a:p>
        </p:txBody>
      </p:sp>
      <p:sp>
        <p:nvSpPr>
          <p:cNvPr id="7" name="ZoneTexte 6"/>
          <p:cNvSpPr txBox="1"/>
          <p:nvPr/>
        </p:nvSpPr>
        <p:spPr>
          <a:xfrm>
            <a:off x="3888438" y="3003604"/>
            <a:ext cx="5058172" cy="1787797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fr-FR"/>
            </a:defPPr>
            <a:lvl1pPr>
              <a:defRPr sz="1800">
                <a:solidFill>
                  <a:srgbClr val="002060"/>
                </a:solidFill>
                <a:latin typeface="+mn-lt"/>
              </a:defRPr>
            </a:lvl1pPr>
          </a:lstStyle>
          <a:p>
            <a:r>
              <a:rPr lang="fr-FR" sz="1224" dirty="0"/>
              <a:t>Comparaison avec une </a:t>
            </a:r>
            <a:r>
              <a:rPr lang="fr-FR" sz="1224" dirty="0" err="1"/>
              <a:t>Anova</a:t>
            </a:r>
            <a:r>
              <a:rPr lang="fr-FR" sz="1224" dirty="0"/>
              <a:t> dans laquelle :</a:t>
            </a:r>
          </a:p>
          <a:p>
            <a:r>
              <a:rPr lang="fr-FR" sz="1224" dirty="0"/>
              <a:t>	- la dose est le facteur explicatif</a:t>
            </a:r>
          </a:p>
          <a:p>
            <a:r>
              <a:rPr lang="fr-FR" sz="1224" dirty="0"/>
              <a:t>	- la réponse prédite à chaque dose est la réponse moyenne à cette dose (qualité d’ajustement &gt; ou = à la sigmoïde</a:t>
            </a:r>
          </a:p>
          <a:p>
            <a:r>
              <a:rPr lang="fr-FR" sz="1224" dirty="0"/>
              <a:t>	- il y a plus de paramètres (un paramètre pour chaque dose)</a:t>
            </a:r>
          </a:p>
          <a:p>
            <a:r>
              <a:rPr lang="fr-FR" sz="1224" b="1" dirty="0"/>
              <a:t>P&lt;0.05 </a:t>
            </a:r>
            <a:r>
              <a:rPr lang="fr-FR" sz="1224" dirty="0"/>
              <a:t>: l’</a:t>
            </a:r>
            <a:r>
              <a:rPr lang="fr-FR" sz="1224" dirty="0" err="1"/>
              <a:t>Anova</a:t>
            </a:r>
            <a:r>
              <a:rPr lang="fr-FR" sz="1224" dirty="0"/>
              <a:t> est mieux, les moyennes à chaque dose sont moins bien modélisées avec la sigmoïde. </a:t>
            </a:r>
          </a:p>
          <a:p>
            <a:r>
              <a:rPr lang="fr-FR" sz="1224" b="1" dirty="0"/>
              <a:t>P&gt;0.05 </a:t>
            </a:r>
            <a:r>
              <a:rPr lang="fr-FR" sz="1224" dirty="0"/>
              <a:t>: On ne peut pas dire que l’</a:t>
            </a:r>
            <a:r>
              <a:rPr lang="fr-FR" sz="1224" dirty="0" err="1"/>
              <a:t>Anova</a:t>
            </a:r>
            <a:r>
              <a:rPr lang="fr-FR" sz="1224" dirty="0"/>
              <a:t> est mieux</a:t>
            </a:r>
          </a:p>
        </p:txBody>
      </p:sp>
      <p:cxnSp>
        <p:nvCxnSpPr>
          <p:cNvPr id="5" name="Connecteur droit avec flèche 4"/>
          <p:cNvCxnSpPr>
            <a:cxnSpLocks/>
          </p:cNvCxnSpPr>
          <p:nvPr/>
        </p:nvCxnSpPr>
        <p:spPr bwMode="auto">
          <a:xfrm>
            <a:off x="2502215" y="2544596"/>
            <a:ext cx="2120968" cy="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lg" len="lg"/>
            <a:tailEnd type="triangle"/>
          </a:ln>
          <a:effectLst/>
        </p:spPr>
      </p:cxnSp>
      <p:cxnSp>
        <p:nvCxnSpPr>
          <p:cNvPr id="13" name="Connecteur droit avec flèche 12"/>
          <p:cNvCxnSpPr>
            <a:cxnSpLocks/>
          </p:cNvCxnSpPr>
          <p:nvPr/>
        </p:nvCxnSpPr>
        <p:spPr bwMode="auto">
          <a:xfrm>
            <a:off x="2411760" y="3858225"/>
            <a:ext cx="988842" cy="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1" name="ZoneTexte 10"/>
          <p:cNvSpPr txBox="1"/>
          <p:nvPr/>
        </p:nvSpPr>
        <p:spPr>
          <a:xfrm>
            <a:off x="5463687" y="1418627"/>
            <a:ext cx="3680313" cy="280718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fr-FR" sz="1224" dirty="0">
                <a:solidFill>
                  <a:srgbClr val="002060"/>
                </a:solidFill>
              </a:rPr>
              <a:t>Comparaison effectifs prédits et observés</a:t>
            </a:r>
            <a:endParaRPr lang="fr-FR" sz="1224" dirty="0"/>
          </a:p>
        </p:txBody>
      </p:sp>
      <p:cxnSp>
        <p:nvCxnSpPr>
          <p:cNvPr id="12" name="Connecteur droit avec flèche 11"/>
          <p:cNvCxnSpPr>
            <a:cxnSpLocks/>
            <a:stCxn id="9" idx="3"/>
            <a:endCxn id="11" idx="1"/>
          </p:cNvCxnSpPr>
          <p:nvPr/>
        </p:nvCxnSpPr>
        <p:spPr bwMode="auto">
          <a:xfrm flipV="1">
            <a:off x="4689654" y="1558986"/>
            <a:ext cx="774033" cy="184597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lg" len="lg"/>
            <a:tailEnd type="triangle"/>
          </a:ln>
          <a:effectLst/>
        </p:spPr>
      </p:cxnSp>
      <p:sp>
        <p:nvSpPr>
          <p:cNvPr id="14" name="ZoneTexte 13"/>
          <p:cNvSpPr txBox="1"/>
          <p:nvPr/>
        </p:nvSpPr>
        <p:spPr>
          <a:xfrm>
            <a:off x="5463687" y="1758324"/>
            <a:ext cx="3667659" cy="280718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fr-FR" sz="1224" dirty="0">
                <a:solidFill>
                  <a:srgbClr val="002060"/>
                </a:solidFill>
              </a:rPr>
              <a:t>Qualité du critère optimisé</a:t>
            </a:r>
            <a:endParaRPr lang="fr-FR" sz="1224" dirty="0"/>
          </a:p>
        </p:txBody>
      </p:sp>
      <p:cxnSp>
        <p:nvCxnSpPr>
          <p:cNvPr id="15" name="Connecteur droit avec flèche 14"/>
          <p:cNvCxnSpPr>
            <a:cxnSpLocks/>
            <a:stCxn id="18" idx="3"/>
            <a:endCxn id="14" idx="1"/>
          </p:cNvCxnSpPr>
          <p:nvPr/>
        </p:nvCxnSpPr>
        <p:spPr bwMode="auto">
          <a:xfrm flipV="1">
            <a:off x="4689654" y="1898683"/>
            <a:ext cx="774033" cy="138308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lg" len="lg"/>
            <a:tailEnd type="triangle"/>
          </a:ln>
          <a:effectLst/>
        </p:spPr>
      </p:cxnSp>
      <p:sp>
        <p:nvSpPr>
          <p:cNvPr id="9" name="ZoneTexte 8"/>
          <p:cNvSpPr txBox="1"/>
          <p:nvPr/>
        </p:nvSpPr>
        <p:spPr>
          <a:xfrm>
            <a:off x="3070085" y="1603224"/>
            <a:ext cx="1619569" cy="280718"/>
          </a:xfrm>
          <a:prstGeom prst="rect">
            <a:avLst/>
          </a:prstGeom>
          <a:solidFill>
            <a:schemeClr val="accent1">
              <a:alpha val="43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sz="1224" dirty="0"/>
              <a:t>Dichotomiques</a:t>
            </a:r>
          </a:p>
        </p:txBody>
      </p:sp>
      <p:sp>
        <p:nvSpPr>
          <p:cNvPr id="18" name="ZoneTexte 17"/>
          <p:cNvSpPr txBox="1"/>
          <p:nvPr/>
        </p:nvSpPr>
        <p:spPr>
          <a:xfrm>
            <a:off x="3530095" y="1896632"/>
            <a:ext cx="1159559" cy="280718"/>
          </a:xfrm>
          <a:prstGeom prst="rect">
            <a:avLst/>
          </a:prstGeom>
          <a:solidFill>
            <a:schemeClr val="accent1">
              <a:alpha val="43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sz="1224" dirty="0"/>
              <a:t>Continues</a:t>
            </a:r>
          </a:p>
        </p:txBody>
      </p:sp>
    </p:spTree>
    <p:extLst>
      <p:ext uri="{BB962C8B-B14F-4D97-AF65-F5344CB8AC3E}">
        <p14:creationId xmlns:p14="http://schemas.microsoft.com/office/powerpoint/2010/main" val="762012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  <p:bldP spid="18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0ED22847-6FD8-4381-A7E3-72454EFAB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Exemples de doses réponse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17D59AC3-7619-4119-B55C-D0F6B737FFC8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437" y="1854751"/>
            <a:ext cx="5146674" cy="2573337"/>
          </a:xfrm>
        </p:spPr>
      </p:pic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ED6FB095-6547-C1A7-E027-920BF1B8AA7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8FD79775-44D7-BDFE-FA5F-74842FD6CEC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D03AAF82-B475-41DB-8203-0D75B5BF33D7}"/>
              </a:ext>
            </a:extLst>
          </p:cNvPr>
          <p:cNvSpPr txBox="1"/>
          <p:nvPr/>
        </p:nvSpPr>
        <p:spPr>
          <a:xfrm>
            <a:off x="250236" y="1745448"/>
            <a:ext cx="4310502" cy="469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24" dirty="0"/>
              <a:t>Base de données en ligne </a:t>
            </a:r>
            <a:r>
              <a:rPr lang="fr-FR" sz="1224" dirty="0" err="1"/>
              <a:t>Toxcast</a:t>
            </a:r>
            <a:r>
              <a:rPr lang="fr-FR" sz="1224" dirty="0"/>
              <a:t> (US EPA), utilisée en recherche: données </a:t>
            </a:r>
            <a:r>
              <a:rPr lang="fr-FR" sz="1224" i="1" dirty="0"/>
              <a:t>in vitro </a:t>
            </a:r>
            <a:r>
              <a:rPr lang="fr-FR" sz="1224" dirty="0" err="1"/>
              <a:t>highthroughput</a:t>
            </a:r>
            <a:endParaRPr lang="fr-FR" sz="1224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38282A4-3F69-4A38-A98C-77EBBEF926F1}"/>
              </a:ext>
            </a:extLst>
          </p:cNvPr>
          <p:cNvSpPr/>
          <p:nvPr/>
        </p:nvSpPr>
        <p:spPr bwMode="auto">
          <a:xfrm>
            <a:off x="4644314" y="3356865"/>
            <a:ext cx="2908050" cy="489830"/>
          </a:xfrm>
          <a:prstGeom prst="rect">
            <a:avLst/>
          </a:prstGeom>
          <a:noFill/>
          <a:ln w="28575" cap="flat" cmpd="sng" algn="ctr">
            <a:solidFill>
              <a:srgbClr val="FF5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2201" tIns="31101" rIns="62201" bIns="31101" numCol="1" rtlCol="0" anchor="t" anchorCtr="0" compatLnSpc="1">
            <a:prstTxWarp prst="textNoShape">
              <a:avLst/>
            </a:prstTxWarp>
          </a:bodyPr>
          <a:lstStyle/>
          <a:p>
            <a:pPr defTabSz="621975" eaLnBrk="0" fontAlgn="base" hangingPunct="0">
              <a:spcBef>
                <a:spcPct val="0"/>
              </a:spcBef>
              <a:spcAft>
                <a:spcPct val="0"/>
              </a:spcAft>
            </a:pPr>
            <a:endParaRPr lang="fr-FR" sz="816">
              <a:latin typeface="Lucida Sans Unicode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9026704-0109-4803-AB81-1BA23FF9693C}"/>
              </a:ext>
            </a:extLst>
          </p:cNvPr>
          <p:cNvSpPr/>
          <p:nvPr/>
        </p:nvSpPr>
        <p:spPr bwMode="auto">
          <a:xfrm>
            <a:off x="4644314" y="2482394"/>
            <a:ext cx="2231942" cy="459720"/>
          </a:xfrm>
          <a:prstGeom prst="rect">
            <a:avLst/>
          </a:prstGeom>
          <a:noFill/>
          <a:ln w="28575" cap="flat" cmpd="sng" algn="ctr">
            <a:solidFill>
              <a:srgbClr val="FF5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2201" tIns="31101" rIns="62201" bIns="31101" numCol="1" rtlCol="0" anchor="t" anchorCtr="0" compatLnSpc="1">
            <a:prstTxWarp prst="textNoShape">
              <a:avLst/>
            </a:prstTxWarp>
          </a:bodyPr>
          <a:lstStyle/>
          <a:p>
            <a:pPr defTabSz="621975" eaLnBrk="0" fontAlgn="base" hangingPunct="0">
              <a:spcBef>
                <a:spcPct val="0"/>
              </a:spcBef>
              <a:spcAft>
                <a:spcPct val="0"/>
              </a:spcAft>
            </a:pPr>
            <a:endParaRPr lang="fr-FR" sz="816">
              <a:latin typeface="Lucida Sans Unicode" pitchFamily="34" charset="0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0F17AFBC-D431-4B74-B4E7-8EE18C5DE502}"/>
              </a:ext>
            </a:extLst>
          </p:cNvPr>
          <p:cNvSpPr txBox="1"/>
          <p:nvPr/>
        </p:nvSpPr>
        <p:spPr>
          <a:xfrm>
            <a:off x="899592" y="4376331"/>
            <a:ext cx="7920880" cy="469103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fr-FR" sz="1224" dirty="0">
                <a:solidFill>
                  <a:srgbClr val="002060"/>
                </a:solidFill>
              </a:rPr>
              <a:t>L’analyse statistique est également « high </a:t>
            </a:r>
            <a:r>
              <a:rPr lang="fr-FR" sz="1224" dirty="0" err="1">
                <a:solidFill>
                  <a:srgbClr val="002060"/>
                </a:solidFill>
              </a:rPr>
              <a:t>throughput</a:t>
            </a:r>
            <a:r>
              <a:rPr lang="fr-FR" sz="1224" dirty="0">
                <a:solidFill>
                  <a:srgbClr val="002060"/>
                </a:solidFill>
              </a:rPr>
              <a:t> »</a:t>
            </a:r>
          </a:p>
          <a:p>
            <a:r>
              <a:rPr lang="fr-FR" sz="1224" dirty="0">
                <a:solidFill>
                  <a:srgbClr val="002060"/>
                </a:solidFill>
              </a:rPr>
              <a:t>Ici les données sont bien modélisées mais le modèle ne paraît pas adéquat. Problème dans le témoin?</a:t>
            </a:r>
            <a:endParaRPr lang="fr-FR" sz="1224" dirty="0"/>
          </a:p>
        </p:txBody>
      </p:sp>
    </p:spTree>
    <p:extLst>
      <p:ext uri="{BB962C8B-B14F-4D97-AF65-F5344CB8AC3E}">
        <p14:creationId xmlns:p14="http://schemas.microsoft.com/office/powerpoint/2010/main" val="235261135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r-FR" sz="2245" dirty="0"/>
              <a:t>Qualité d’ajustement - Conclusions</a:t>
            </a:r>
          </a:p>
        </p:txBody>
      </p:sp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E8EED356-1095-5DAD-318E-99341B512F90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>
              <a:buFont typeface="Arial" pitchFamily="34" charset="0"/>
              <a:buChar char="•"/>
            </a:pPr>
            <a:r>
              <a:rPr lang="fr-FR" sz="1400" dirty="0">
                <a:solidFill>
                  <a:srgbClr val="002060"/>
                </a:solidFill>
              </a:rPr>
              <a:t>De nombreux critères de qualité.</a:t>
            </a:r>
          </a:p>
          <a:p>
            <a:pPr>
              <a:buFont typeface="Arial" pitchFamily="34" charset="0"/>
              <a:buChar char="•"/>
            </a:pPr>
            <a:r>
              <a:rPr lang="fr-FR" sz="1400" dirty="0">
                <a:solidFill>
                  <a:srgbClr val="002060"/>
                </a:solidFill>
              </a:rPr>
              <a:t>L’observation des données et du modèle est primordiale</a:t>
            </a:r>
          </a:p>
          <a:p>
            <a:pPr>
              <a:buFont typeface="Arial" pitchFamily="34" charset="0"/>
              <a:buChar char="•"/>
            </a:pPr>
            <a:r>
              <a:rPr lang="fr-FR" sz="1400" dirty="0">
                <a:solidFill>
                  <a:srgbClr val="002060"/>
                </a:solidFill>
              </a:rPr>
              <a:t>Si le modèle n’est pas acceptable, les EC n’ont aucun sens.</a:t>
            </a:r>
          </a:p>
          <a:p>
            <a:pPr>
              <a:buFont typeface="Arial" pitchFamily="34" charset="0"/>
              <a:buChar char="•"/>
            </a:pPr>
            <a:r>
              <a:rPr lang="fr-FR" sz="1400" dirty="0">
                <a:solidFill>
                  <a:srgbClr val="002060"/>
                </a:solidFill>
              </a:rPr>
              <a:t>La NOEC non plus n’aura pas de sens, puisqu’on ne comprend pas la relation dose-réponse.</a:t>
            </a:r>
          </a:p>
          <a:p>
            <a:pPr lvl="2">
              <a:buFont typeface="Arial" pitchFamily="34" charset="0"/>
              <a:buChar char="•"/>
            </a:pPr>
            <a:endParaRPr lang="fr-FR" sz="1050" dirty="0">
              <a:solidFill>
                <a:srgbClr val="002060"/>
              </a:solidFill>
            </a:endParaRPr>
          </a:p>
          <a:p>
            <a:endParaRPr lang="fr-FR" sz="1400" dirty="0">
              <a:solidFill>
                <a:srgbClr val="002060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fr-FR" sz="1400" dirty="0">
                <a:solidFill>
                  <a:srgbClr val="002060"/>
                </a:solidFill>
              </a:rPr>
              <a:t>Si peu de variabilité et un léger problème d’ajustement, on peut essayer de trouver un meilleur modèle parmi ceux du même type.</a:t>
            </a:r>
          </a:p>
          <a:p>
            <a:pPr>
              <a:buFont typeface="Arial" pitchFamily="34" charset="0"/>
              <a:buChar char="•"/>
            </a:pPr>
            <a:endParaRPr lang="fr-FR" sz="1400" dirty="0">
              <a:solidFill>
                <a:srgbClr val="002060"/>
              </a:solidFill>
            </a:endParaRPr>
          </a:p>
          <a:p>
            <a:pPr>
              <a:buFont typeface="Arial" pitchFamily="34" charset="0"/>
              <a:buChar char="•"/>
            </a:pPr>
            <a:endParaRPr lang="fr-FR" sz="1400" dirty="0">
              <a:solidFill>
                <a:srgbClr val="002060"/>
              </a:solidFill>
            </a:endParaRPr>
          </a:p>
          <a:p>
            <a:pPr>
              <a:buFont typeface="Arial" pitchFamily="34" charset="0"/>
              <a:buChar char="•"/>
            </a:pPr>
            <a:endParaRPr lang="fr-FR" sz="1400" dirty="0">
              <a:solidFill>
                <a:srgbClr val="002060"/>
              </a:solidFill>
            </a:endParaRPr>
          </a:p>
          <a:p>
            <a:pPr>
              <a:buFont typeface="Arial" pitchFamily="34" charset="0"/>
              <a:buChar char="•"/>
            </a:pPr>
            <a:endParaRPr lang="fr-FR" sz="1400" dirty="0">
              <a:solidFill>
                <a:srgbClr val="002060"/>
              </a:solidFill>
            </a:endParaRPr>
          </a:p>
          <a:p>
            <a:pPr>
              <a:buFont typeface="Arial" pitchFamily="34" charset="0"/>
              <a:buChar char="•"/>
            </a:pPr>
            <a:endParaRPr lang="fr-FR" sz="1400" dirty="0">
              <a:solidFill>
                <a:srgbClr val="002060"/>
              </a:solidFill>
            </a:endParaRPr>
          </a:p>
          <a:p>
            <a:pPr lvl="2">
              <a:buFont typeface="Arial" pitchFamily="34" charset="0"/>
              <a:buChar char="•"/>
            </a:pPr>
            <a:endParaRPr lang="fr-FR" sz="1050" dirty="0">
              <a:solidFill>
                <a:srgbClr val="002060"/>
              </a:solidFill>
            </a:endParaRPr>
          </a:p>
          <a:p>
            <a:pPr lvl="1">
              <a:buFont typeface="Wingdings" pitchFamily="2" charset="2"/>
              <a:buChar char="ü"/>
            </a:pPr>
            <a:endParaRPr lang="fr-FR" sz="1100" dirty="0">
              <a:solidFill>
                <a:srgbClr val="002060"/>
              </a:solidFill>
            </a:endParaRPr>
          </a:p>
          <a:p>
            <a:endParaRPr lang="fr-FR" sz="1400" dirty="0"/>
          </a:p>
        </p:txBody>
      </p:sp>
      <p:sp>
        <p:nvSpPr>
          <p:cNvPr id="93187" name="Rectangle 3"/>
          <p:cNvSpPr>
            <a:spLocks noGrp="1" noChangeArrowheads="1"/>
          </p:cNvSpPr>
          <p:nvPr>
            <p:ph type="body" sz="quarter" idx="13"/>
          </p:nvPr>
        </p:nvSpPr>
        <p:spPr/>
        <p:txBody>
          <a:bodyPr/>
          <a:lstStyle/>
          <a:p>
            <a:pPr lvl="1">
              <a:buFont typeface="Wingdings" pitchFamily="2" charset="2"/>
              <a:buChar char="ü"/>
            </a:pPr>
            <a:endParaRPr lang="fr-FR" dirty="0">
              <a:solidFill>
                <a:srgbClr val="002060"/>
              </a:solidFill>
            </a:endParaRP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1CF07C6-93F1-C74A-C1C7-90DD1600F10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01334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r-FR" sz="2245" dirty="0"/>
              <a:t>Qualité d’ajustement - Conclusions</a:t>
            </a:r>
          </a:p>
        </p:txBody>
      </p:sp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A251E98A-F5BD-7D27-78DA-B83E92CE8FEF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>
              <a:buFont typeface="Arial" pitchFamily="34" charset="0"/>
              <a:buChar char="•"/>
            </a:pPr>
            <a:r>
              <a:rPr lang="fr-FR" sz="1400" dirty="0">
                <a:solidFill>
                  <a:srgbClr val="002060"/>
                </a:solidFill>
              </a:rPr>
              <a:t>De nombreux critères de qualité.</a:t>
            </a:r>
          </a:p>
          <a:p>
            <a:pPr>
              <a:buFont typeface="Arial" pitchFamily="34" charset="0"/>
              <a:buChar char="•"/>
            </a:pPr>
            <a:r>
              <a:rPr lang="fr-FR" sz="1400" dirty="0">
                <a:solidFill>
                  <a:srgbClr val="002060"/>
                </a:solidFill>
              </a:rPr>
              <a:t>L’observation des données et du modèle est primordiale</a:t>
            </a:r>
          </a:p>
          <a:p>
            <a:pPr>
              <a:buFont typeface="Arial" pitchFamily="34" charset="0"/>
              <a:buChar char="•"/>
            </a:pPr>
            <a:r>
              <a:rPr lang="fr-FR" sz="1400" dirty="0">
                <a:solidFill>
                  <a:srgbClr val="002060"/>
                </a:solidFill>
              </a:rPr>
              <a:t>Si le modèle n’est pas acceptable, les EC n’ont aucun sens.</a:t>
            </a:r>
          </a:p>
          <a:p>
            <a:pPr>
              <a:buFont typeface="Arial" pitchFamily="34" charset="0"/>
              <a:buChar char="•"/>
            </a:pPr>
            <a:r>
              <a:rPr lang="fr-FR" sz="1400" dirty="0">
                <a:solidFill>
                  <a:srgbClr val="002060"/>
                </a:solidFill>
              </a:rPr>
              <a:t>La NOEC non plus n’aura pas de sens, puisqu’on ne comprend pas la relation dose-réponse.</a:t>
            </a:r>
          </a:p>
          <a:p>
            <a:pPr lvl="2">
              <a:buFont typeface="Arial" pitchFamily="34" charset="0"/>
              <a:buChar char="•"/>
            </a:pPr>
            <a:endParaRPr lang="fr-FR" sz="1050" dirty="0">
              <a:solidFill>
                <a:srgbClr val="002060"/>
              </a:solidFill>
            </a:endParaRPr>
          </a:p>
          <a:p>
            <a:endParaRPr lang="fr-FR" sz="1400" dirty="0">
              <a:solidFill>
                <a:srgbClr val="002060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fr-FR" sz="1400" dirty="0">
                <a:solidFill>
                  <a:srgbClr val="002060"/>
                </a:solidFill>
              </a:rPr>
              <a:t>Si peu de variabilité et un léger problème d’ajustement, on peut essayer de trouver un meilleur modèle parmi ceux du même type.</a:t>
            </a:r>
          </a:p>
          <a:p>
            <a:pPr>
              <a:buFont typeface="Arial" pitchFamily="34" charset="0"/>
              <a:buChar char="•"/>
            </a:pPr>
            <a:r>
              <a:rPr lang="fr-FR" sz="1400" dirty="0">
                <a:solidFill>
                  <a:srgbClr val="002060"/>
                </a:solidFill>
              </a:rPr>
              <a:t>Autre approche (</a:t>
            </a:r>
            <a:r>
              <a:rPr lang="fr-FR" sz="1400" dirty="0" err="1">
                <a:solidFill>
                  <a:srgbClr val="002060"/>
                </a:solidFill>
              </a:rPr>
              <a:t>Scholze</a:t>
            </a:r>
            <a:r>
              <a:rPr lang="fr-FR" sz="1400" dirty="0">
                <a:solidFill>
                  <a:srgbClr val="002060"/>
                </a:solidFill>
              </a:rPr>
              <a:t> 2010) : essayer tous les modèles sigmoïdes et conserver le meilleur.</a:t>
            </a:r>
          </a:p>
          <a:p>
            <a:pPr>
              <a:buFont typeface="Arial" pitchFamily="34" charset="0"/>
              <a:buChar char="•"/>
            </a:pPr>
            <a:endParaRPr lang="fr-FR" sz="1400" dirty="0">
              <a:solidFill>
                <a:srgbClr val="002060"/>
              </a:solidFill>
            </a:endParaRPr>
          </a:p>
          <a:p>
            <a:pPr>
              <a:buFont typeface="Arial" pitchFamily="34" charset="0"/>
              <a:buChar char="•"/>
            </a:pPr>
            <a:endParaRPr lang="fr-FR" sz="1400" dirty="0">
              <a:solidFill>
                <a:srgbClr val="002060"/>
              </a:solidFill>
            </a:endParaRPr>
          </a:p>
          <a:p>
            <a:pPr>
              <a:buFont typeface="Arial" pitchFamily="34" charset="0"/>
              <a:buChar char="•"/>
            </a:pPr>
            <a:endParaRPr lang="fr-FR" sz="1400" dirty="0">
              <a:solidFill>
                <a:srgbClr val="002060"/>
              </a:solidFill>
            </a:endParaRPr>
          </a:p>
          <a:p>
            <a:pPr>
              <a:buFont typeface="Arial" pitchFamily="34" charset="0"/>
              <a:buChar char="•"/>
            </a:pPr>
            <a:endParaRPr lang="fr-FR" sz="1400" dirty="0">
              <a:solidFill>
                <a:srgbClr val="002060"/>
              </a:solidFill>
            </a:endParaRPr>
          </a:p>
          <a:p>
            <a:pPr>
              <a:buFont typeface="Arial" pitchFamily="34" charset="0"/>
              <a:buChar char="•"/>
            </a:pPr>
            <a:endParaRPr lang="fr-FR" sz="1400" dirty="0">
              <a:solidFill>
                <a:srgbClr val="002060"/>
              </a:solidFill>
            </a:endParaRPr>
          </a:p>
          <a:p>
            <a:pPr lvl="2">
              <a:buFont typeface="Arial" pitchFamily="34" charset="0"/>
              <a:buChar char="•"/>
            </a:pPr>
            <a:endParaRPr lang="fr-FR" sz="1050" dirty="0">
              <a:solidFill>
                <a:srgbClr val="002060"/>
              </a:solidFill>
            </a:endParaRPr>
          </a:p>
          <a:p>
            <a:pPr lvl="1">
              <a:buFont typeface="Wingdings" pitchFamily="2" charset="2"/>
              <a:buChar char="ü"/>
            </a:pPr>
            <a:endParaRPr lang="fr-FR" sz="1100" dirty="0">
              <a:solidFill>
                <a:srgbClr val="002060"/>
              </a:solidFill>
            </a:endParaRPr>
          </a:p>
          <a:p>
            <a:endParaRPr lang="fr-FR" sz="1400" dirty="0"/>
          </a:p>
        </p:txBody>
      </p:sp>
      <p:sp>
        <p:nvSpPr>
          <p:cNvPr id="93187" name="Rectangle 3"/>
          <p:cNvSpPr>
            <a:spLocks noGrp="1" noChangeArrowheads="1"/>
          </p:cNvSpPr>
          <p:nvPr>
            <p:ph type="body" sz="quarter" idx="13"/>
          </p:nvPr>
        </p:nvSpPr>
        <p:spPr/>
        <p:txBody>
          <a:bodyPr/>
          <a:lstStyle/>
          <a:p>
            <a:pPr lvl="1">
              <a:buFont typeface="Wingdings" pitchFamily="2" charset="2"/>
              <a:buChar char="ü"/>
            </a:pPr>
            <a:endParaRPr lang="fr-FR" dirty="0">
              <a:solidFill>
                <a:srgbClr val="002060"/>
              </a:solidFill>
            </a:endParaRP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4E8B9B3-C5F6-CF8A-B81F-EEADDEA87DC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7223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1FCA891-6591-BCBD-B0CC-F87F144066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Conclusions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021368CC-1486-C9CA-12CB-7A284511C4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r>
              <a:rPr lang="fr-FR" cap="all"/>
              <a:t>09/01/2024</a:t>
            </a:r>
            <a:endParaRPr lang="fr-FR" cap="all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17E9963-8603-5512-A4A8-2B64C6A8B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Institut national de l’environnement industriel et des risques</a:t>
            </a:r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5513987-EBD2-CAAC-9DB2-420CD59A95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56</a:t>
            </a:fld>
            <a:endParaRPr lang="fr-FR" dirty="0"/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C5610FCA-C77D-42B8-B0CB-3C2FFB1574F2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fr-FR" sz="1200" dirty="0"/>
              <a:t>Dose-réponse dans l’évaluation des dangers, de la toxicité d’une substance, la construction de valeurs toxiques de référence</a:t>
            </a:r>
          </a:p>
          <a:p>
            <a:r>
              <a:rPr lang="fr-FR" sz="1200" dirty="0"/>
              <a:t>Il existe des approches récentes combinant dose réponse et NOEC - &gt; NSEC (Fox et Fisher)</a:t>
            </a:r>
          </a:p>
          <a:p>
            <a:endParaRPr lang="fr-FR" sz="1200" dirty="0"/>
          </a:p>
          <a:p>
            <a:r>
              <a:rPr lang="fr-FR" sz="1200" dirty="0"/>
              <a:t>Utilisation dans d’autres outils de modélisation : </a:t>
            </a:r>
          </a:p>
          <a:p>
            <a:r>
              <a:rPr lang="fr-FR" sz="1200" dirty="0"/>
              <a:t>	AOP et AOP quantitatifs</a:t>
            </a:r>
          </a:p>
          <a:p>
            <a:r>
              <a:rPr lang="fr-FR" sz="1200" dirty="0"/>
              <a:t>	modèle </a:t>
            </a:r>
            <a:r>
              <a:rPr lang="fr-FR" sz="1200" dirty="0" err="1"/>
              <a:t>DEBtox</a:t>
            </a:r>
            <a:r>
              <a:rPr lang="fr-FR" sz="1200" dirty="0"/>
              <a:t> (Dynamic Energy Budget)</a:t>
            </a:r>
          </a:p>
          <a:p>
            <a:r>
              <a:rPr lang="fr-FR" sz="1200" dirty="0"/>
              <a:t>	</a:t>
            </a:r>
          </a:p>
          <a:p>
            <a:endParaRPr lang="fr-FR" sz="1200" dirty="0"/>
          </a:p>
          <a:p>
            <a:endParaRPr lang="fr-FR" sz="1200" dirty="0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DA5D3732-4BDC-AC18-44D8-84BBB10F608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A69492AD-A9FD-288D-BBDB-0D157BCC440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0616651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BCF606EA-BF42-44AB-AA00-55E42FA7AD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/>
              <a:t>2. Modélisation de la </a:t>
            </a:r>
            <a:r>
              <a:rPr lang="fr-FR" dirty="0" err="1"/>
              <a:t>toxicodynamie</a:t>
            </a:r>
            <a:br>
              <a:rPr lang="fr-FR" dirty="0"/>
            </a:br>
            <a:r>
              <a:rPr lang="fr-FR" dirty="0"/>
              <a:t>	</a:t>
            </a:r>
            <a:r>
              <a:rPr lang="fr-FR" sz="2400" dirty="0"/>
              <a:t>- utilisation d’une relation dose-réponse avec un modèle PBPK</a:t>
            </a:r>
            <a:endParaRPr lang="fr-FR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8DADC61-730C-4455-ACBD-9537976304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r>
              <a:rPr lang="fr-FR" cap="all"/>
              <a:t>XX/XX/XXXX</a:t>
            </a:r>
            <a:endParaRPr lang="fr-FR" cap="all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D89A40D-C027-4D8B-8F44-EC70FEB4A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57</a:t>
            </a:fld>
            <a:endParaRPr lang="fr-FR" dirty="0"/>
          </a:p>
        </p:txBody>
      </p:sp>
      <p:sp>
        <p:nvSpPr>
          <p:cNvPr id="7" name="Espace réservé du pied de page 6">
            <a:extLst>
              <a:ext uri="{FF2B5EF4-FFF2-40B4-BE49-F238E27FC236}">
                <a16:creationId xmlns:a16="http://schemas.microsoft.com/office/drawing/2014/main" id="{0DE506B8-7AF9-4AD4-8316-0DEE157356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Institut national de l’environnement industriel et des risques</a:t>
            </a:r>
          </a:p>
        </p:txBody>
      </p:sp>
    </p:spTree>
    <p:extLst>
      <p:ext uri="{BB962C8B-B14F-4D97-AF65-F5344CB8AC3E}">
        <p14:creationId xmlns:p14="http://schemas.microsoft.com/office/powerpoint/2010/main" val="205605569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3FF843D-A7D7-3393-DCF3-76BB9E58B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qIVIVE</a:t>
            </a:r>
            <a:r>
              <a:rPr lang="fr-FR" dirty="0"/>
              <a:t> quantitative In Vitro In Vivo Extrapolation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B8A9980B-4B84-D48D-3E60-DD5343D452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r>
              <a:rPr lang="fr-FR" cap="all"/>
              <a:t>09/01/2024</a:t>
            </a:r>
            <a:endParaRPr lang="fr-FR" cap="all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B15344D-FCE3-6B67-7648-9760ACE4B2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Institut national de l’environnement industriel et des risques</a:t>
            </a:r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389D79F-1343-B37C-3406-6DF80143C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302905" y="4759976"/>
            <a:ext cx="1350000" cy="360000"/>
          </a:xfrm>
        </p:spPr>
        <p:txBody>
          <a:bodyPr/>
          <a:lstStyle/>
          <a:p>
            <a:fld id="{733122C9-A0B9-462F-8757-0847AD287B63}" type="slidenum">
              <a:rPr lang="fr-FR" smtClean="0"/>
              <a:pPr/>
              <a:t>58</a:t>
            </a:fld>
            <a:endParaRPr lang="fr-FR" dirty="0"/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C008727A-7420-EF88-E568-438F830CB24E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>
              <a:buFontTx/>
              <a:buChar char="-"/>
            </a:pPr>
            <a:r>
              <a:rPr lang="fr-FR" dirty="0"/>
              <a:t>Perspective: diminution de l’expérimentation animale</a:t>
            </a:r>
          </a:p>
          <a:p>
            <a:pPr>
              <a:buFontTx/>
              <a:buChar char="-"/>
            </a:pPr>
            <a:r>
              <a:rPr lang="fr-FR" dirty="0"/>
              <a:t>Extrapolation in vitro – in vivo (IVIVE)</a:t>
            </a:r>
          </a:p>
          <a:p>
            <a:pPr>
              <a:buFontTx/>
              <a:buChar char="-"/>
            </a:pPr>
            <a:r>
              <a:rPr lang="fr-FR" dirty="0"/>
              <a:t>Exemple, outil MCRA (RIVM)</a:t>
            </a:r>
          </a:p>
          <a:p>
            <a:endParaRPr lang="fr-FR" dirty="0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6106391D-E238-A534-C82E-D98227789A1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AEFF9429-5598-46FD-EB71-44F5FEC87E3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contenu 1">
            <a:extLst>
              <a:ext uri="{FF2B5EF4-FFF2-40B4-BE49-F238E27FC236}">
                <a16:creationId xmlns:a16="http://schemas.microsoft.com/office/drawing/2014/main" id="{6886CF15-EC07-26DA-30BB-C49FFD87FCC3}"/>
              </a:ext>
            </a:extLst>
          </p:cNvPr>
          <p:cNvSpPr txBox="1">
            <a:spLocks/>
          </p:cNvSpPr>
          <p:nvPr/>
        </p:nvSpPr>
        <p:spPr>
          <a:xfrm>
            <a:off x="2555776" y="1776475"/>
            <a:ext cx="6364852" cy="269379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Font typeface="Arial" pitchFamily="34" charset="0"/>
              <a:buNone/>
              <a:defRPr sz="105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52000" indent="-72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•"/>
              <a:defRPr sz="9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2000" indent="-72000" algn="l" defTabSz="914400" rtl="0" eaLnBrk="1" latinLnBrk="0" hangingPunct="1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SzPct val="100000"/>
              <a:buFont typeface="Arial" pitchFamily="34" charset="0"/>
              <a:buChar char="•"/>
              <a:defRPr sz="8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12000" indent="-72000" algn="l" defTabSz="914400" rtl="0" eaLnBrk="1" latinLnBrk="0" hangingPunct="1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SzPct val="100000"/>
              <a:buFont typeface="Arial" pitchFamily="34" charset="0"/>
              <a:buChar char="•"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28000" indent="-72000" algn="l" defTabSz="914400" rtl="0" eaLnBrk="1" latinLnBrk="0" hangingPunct="1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SzPct val="100000"/>
              <a:buFont typeface="Arial" pitchFamily="34" charset="0"/>
              <a:buChar char="•"/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endParaRPr lang="fr-FR" dirty="0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41AFC256-B4C4-B452-EB52-F9CD1EA3F65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5707" y="2078449"/>
            <a:ext cx="552539" cy="305766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920E0AF4-322E-3B6D-61E5-CE1376898F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7132" y="2645631"/>
            <a:ext cx="585087" cy="552979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D87B8F5D-7B44-EF06-D4A6-910ACB944F1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43746"/>
          <a:stretch/>
        </p:blipFill>
        <p:spPr>
          <a:xfrm>
            <a:off x="2747352" y="3527140"/>
            <a:ext cx="273891" cy="674144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A2B5179D-2DE9-BD78-4152-C830EE53B11D}"/>
              </a:ext>
            </a:extLst>
          </p:cNvPr>
          <p:cNvSpPr txBox="1"/>
          <p:nvPr/>
        </p:nvSpPr>
        <p:spPr>
          <a:xfrm>
            <a:off x="6135770" y="1685145"/>
            <a:ext cx="1108134" cy="690379"/>
          </a:xfrm>
          <a:prstGeom prst="roundRect">
            <a:avLst/>
          </a:prstGeom>
          <a:solidFill>
            <a:srgbClr val="ECFAFA"/>
          </a:solidFill>
        </p:spPr>
        <p:txBody>
          <a:bodyPr wrap="square" lIns="122418" tIns="122418" rIns="122418" bIns="122418" rtlCol="0">
            <a:spAutoFit/>
          </a:bodyPr>
          <a:lstStyle/>
          <a:p>
            <a:r>
              <a:rPr lang="fr-FR" sz="1224" dirty="0" err="1"/>
              <a:t>Exposure</a:t>
            </a:r>
            <a:r>
              <a:rPr lang="fr-FR" sz="1224" dirty="0"/>
              <a:t> dose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68CA152B-8212-6C8F-7B1A-2750C82D06F8}"/>
              </a:ext>
            </a:extLst>
          </p:cNvPr>
          <p:cNvSpPr txBox="1"/>
          <p:nvPr/>
        </p:nvSpPr>
        <p:spPr>
          <a:xfrm>
            <a:off x="3591656" y="2591834"/>
            <a:ext cx="1020637" cy="690379"/>
          </a:xfrm>
          <a:prstGeom prst="roundRect">
            <a:avLst/>
          </a:prstGeom>
          <a:solidFill>
            <a:srgbClr val="EDEDF9"/>
          </a:solidFill>
        </p:spPr>
        <p:txBody>
          <a:bodyPr wrap="square" lIns="122418" tIns="122418" rIns="122418" bIns="122418" rtlCol="0">
            <a:spAutoFit/>
          </a:bodyPr>
          <a:lstStyle/>
          <a:p>
            <a:r>
              <a:rPr lang="fr-FR" sz="1224" dirty="0" err="1"/>
              <a:t>External</a:t>
            </a:r>
            <a:r>
              <a:rPr lang="fr-FR" sz="1224" dirty="0"/>
              <a:t> dose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F22843ED-3E6D-C144-FCE4-D45A8D61DFA2}"/>
              </a:ext>
            </a:extLst>
          </p:cNvPr>
          <p:cNvSpPr txBox="1"/>
          <p:nvPr/>
        </p:nvSpPr>
        <p:spPr>
          <a:xfrm>
            <a:off x="6157724" y="2596606"/>
            <a:ext cx="1020637" cy="690379"/>
          </a:xfrm>
          <a:prstGeom prst="roundRect">
            <a:avLst/>
          </a:prstGeom>
          <a:solidFill>
            <a:srgbClr val="ECFAFA"/>
          </a:solidFill>
        </p:spPr>
        <p:txBody>
          <a:bodyPr wrap="square" lIns="122418" tIns="122418" rIns="122418" bIns="122418" rtlCol="0">
            <a:spAutoFit/>
          </a:bodyPr>
          <a:lstStyle/>
          <a:p>
            <a:r>
              <a:rPr lang="fr-FR" sz="1224" dirty="0" err="1"/>
              <a:t>Internal</a:t>
            </a:r>
            <a:r>
              <a:rPr lang="fr-FR" sz="1224" dirty="0"/>
              <a:t> dose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699F2FB9-7E62-3ED6-D166-D8627D3EA25D}"/>
              </a:ext>
            </a:extLst>
          </p:cNvPr>
          <p:cNvSpPr txBox="1"/>
          <p:nvPr/>
        </p:nvSpPr>
        <p:spPr>
          <a:xfrm>
            <a:off x="6157724" y="3647609"/>
            <a:ext cx="1020637" cy="690379"/>
          </a:xfrm>
          <a:prstGeom prst="roundRect">
            <a:avLst/>
          </a:prstGeom>
          <a:solidFill>
            <a:srgbClr val="ECFAFA"/>
          </a:solidFill>
        </p:spPr>
        <p:txBody>
          <a:bodyPr wrap="square" lIns="122418" tIns="122418" rIns="122418" bIns="122418" rtlCol="0">
            <a:spAutoFit/>
          </a:bodyPr>
          <a:lstStyle/>
          <a:p>
            <a:r>
              <a:rPr lang="fr-FR" sz="1224" dirty="0" err="1"/>
              <a:t>Internal</a:t>
            </a:r>
            <a:r>
              <a:rPr lang="fr-FR" sz="1224" dirty="0"/>
              <a:t> dose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42E64F5B-B03F-572F-178F-BFAED3E920D7}"/>
              </a:ext>
            </a:extLst>
          </p:cNvPr>
          <p:cNvSpPr txBox="1"/>
          <p:nvPr/>
        </p:nvSpPr>
        <p:spPr>
          <a:xfrm>
            <a:off x="3591656" y="3644958"/>
            <a:ext cx="1020637" cy="690379"/>
          </a:xfrm>
          <a:prstGeom prst="roundRect">
            <a:avLst/>
          </a:prstGeom>
          <a:solidFill>
            <a:srgbClr val="EDEDF9"/>
          </a:solidFill>
        </p:spPr>
        <p:txBody>
          <a:bodyPr wrap="square" lIns="122418" tIns="122418" rIns="122418" bIns="122418" rtlCol="0">
            <a:spAutoFit/>
          </a:bodyPr>
          <a:lstStyle/>
          <a:p>
            <a:r>
              <a:rPr lang="fr-FR" sz="1224" dirty="0" err="1"/>
              <a:t>External</a:t>
            </a:r>
            <a:r>
              <a:rPr lang="fr-FR" sz="1224" dirty="0"/>
              <a:t> dose</a:t>
            </a:r>
          </a:p>
        </p:txBody>
      </p:sp>
      <p:sp>
        <p:nvSpPr>
          <p:cNvPr id="19" name="Flèche : bas 18">
            <a:extLst>
              <a:ext uri="{FF2B5EF4-FFF2-40B4-BE49-F238E27FC236}">
                <a16:creationId xmlns:a16="http://schemas.microsoft.com/office/drawing/2014/main" id="{E577A7D4-1365-EA68-D6B1-AC8F3F704EDB}"/>
              </a:ext>
            </a:extLst>
          </p:cNvPr>
          <p:cNvSpPr/>
          <p:nvPr/>
        </p:nvSpPr>
        <p:spPr bwMode="auto">
          <a:xfrm rot="16200000">
            <a:off x="5136534" y="2564476"/>
            <a:ext cx="388852" cy="535903"/>
          </a:xfrm>
          <a:prstGeom prst="downArrow">
            <a:avLst/>
          </a:prstGeom>
          <a:solidFill>
            <a:srgbClr val="0070C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2189" tIns="31094" rIns="62189" bIns="31094" numCol="1" rtlCol="0" anchor="t" anchorCtr="0" compatLnSpc="1">
            <a:prstTxWarp prst="textNoShape">
              <a:avLst/>
            </a:prstTxWarp>
          </a:bodyPr>
          <a:lstStyle/>
          <a:p>
            <a:pPr defTabSz="621850" eaLnBrk="0" fontAlgn="base" hangingPunct="0">
              <a:spcBef>
                <a:spcPct val="0"/>
              </a:spcBef>
              <a:spcAft>
                <a:spcPct val="0"/>
              </a:spcAft>
            </a:pPr>
            <a:endParaRPr lang="fr-FR" sz="816">
              <a:latin typeface="Lucida Sans Unicode" pitchFamily="34" charset="0"/>
            </a:endParaRPr>
          </a:p>
        </p:txBody>
      </p:sp>
      <p:sp>
        <p:nvSpPr>
          <p:cNvPr id="20" name="Flèche : bas 19">
            <a:extLst>
              <a:ext uri="{FF2B5EF4-FFF2-40B4-BE49-F238E27FC236}">
                <a16:creationId xmlns:a16="http://schemas.microsoft.com/office/drawing/2014/main" id="{9101F8FD-4933-F87C-37E5-89A1B0AF5EF1}"/>
              </a:ext>
            </a:extLst>
          </p:cNvPr>
          <p:cNvSpPr/>
          <p:nvPr/>
        </p:nvSpPr>
        <p:spPr bwMode="auto">
          <a:xfrm rot="5400000">
            <a:off x="5136531" y="3623556"/>
            <a:ext cx="388854" cy="535902"/>
          </a:xfrm>
          <a:prstGeom prst="downArrow">
            <a:avLst/>
          </a:prstGeom>
          <a:solidFill>
            <a:srgbClr val="0070C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2189" tIns="31094" rIns="62189" bIns="31094" numCol="1" rtlCol="0" anchor="t" anchorCtr="0" compatLnSpc="1">
            <a:prstTxWarp prst="textNoShape">
              <a:avLst/>
            </a:prstTxWarp>
          </a:bodyPr>
          <a:lstStyle/>
          <a:p>
            <a:pPr defTabSz="621850" eaLnBrk="0" fontAlgn="base" hangingPunct="0">
              <a:spcBef>
                <a:spcPct val="0"/>
              </a:spcBef>
              <a:spcAft>
                <a:spcPct val="0"/>
              </a:spcAft>
            </a:pPr>
            <a:endParaRPr lang="fr-FR" sz="816">
              <a:latin typeface="Lucida Sans Unicode" pitchFamily="34" charset="0"/>
            </a:endParaRPr>
          </a:p>
        </p:txBody>
      </p:sp>
      <p:sp>
        <p:nvSpPr>
          <p:cNvPr id="21" name="Est égal à 20">
            <a:extLst>
              <a:ext uri="{FF2B5EF4-FFF2-40B4-BE49-F238E27FC236}">
                <a16:creationId xmlns:a16="http://schemas.microsoft.com/office/drawing/2014/main" id="{CA3F1F81-73FE-17A1-E736-67DBF19DA2E6}"/>
              </a:ext>
            </a:extLst>
          </p:cNvPr>
          <p:cNvSpPr/>
          <p:nvPr/>
        </p:nvSpPr>
        <p:spPr bwMode="auto">
          <a:xfrm rot="5400000">
            <a:off x="6441598" y="2264045"/>
            <a:ext cx="577076" cy="249994"/>
          </a:xfrm>
          <a:prstGeom prst="mathEqual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2189" tIns="31094" rIns="62189" bIns="31094" numCol="1" rtlCol="0" anchor="t" anchorCtr="0" compatLnSpc="1">
            <a:prstTxWarp prst="textNoShape">
              <a:avLst/>
            </a:prstTxWarp>
          </a:bodyPr>
          <a:lstStyle/>
          <a:p>
            <a:pPr defTabSz="621850" eaLnBrk="0" fontAlgn="base" hangingPunct="0">
              <a:spcBef>
                <a:spcPct val="0"/>
              </a:spcBef>
              <a:spcAft>
                <a:spcPct val="0"/>
              </a:spcAft>
            </a:pPr>
            <a:endParaRPr lang="fr-FR" sz="816">
              <a:latin typeface="Lucida Sans Unicode" pitchFamily="34" charset="0"/>
            </a:endParaRPr>
          </a:p>
        </p:txBody>
      </p:sp>
      <p:sp>
        <p:nvSpPr>
          <p:cNvPr id="22" name="Est égal à 21">
            <a:extLst>
              <a:ext uri="{FF2B5EF4-FFF2-40B4-BE49-F238E27FC236}">
                <a16:creationId xmlns:a16="http://schemas.microsoft.com/office/drawing/2014/main" id="{DAFC3752-398F-834D-C002-CB015353C502}"/>
              </a:ext>
            </a:extLst>
          </p:cNvPr>
          <p:cNvSpPr/>
          <p:nvPr/>
        </p:nvSpPr>
        <p:spPr bwMode="auto">
          <a:xfrm rot="5400000">
            <a:off x="6441598" y="3244091"/>
            <a:ext cx="577076" cy="249994"/>
          </a:xfrm>
          <a:prstGeom prst="mathEqual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2189" tIns="31094" rIns="62189" bIns="31094" numCol="1" rtlCol="0" anchor="t" anchorCtr="0" compatLnSpc="1">
            <a:prstTxWarp prst="textNoShape">
              <a:avLst/>
            </a:prstTxWarp>
          </a:bodyPr>
          <a:lstStyle/>
          <a:p>
            <a:pPr defTabSz="621850" eaLnBrk="0" fontAlgn="base" hangingPunct="0">
              <a:spcBef>
                <a:spcPct val="0"/>
              </a:spcBef>
              <a:spcAft>
                <a:spcPct val="0"/>
              </a:spcAft>
            </a:pPr>
            <a:endParaRPr lang="fr-FR" sz="816">
              <a:latin typeface="Lucida Sans Unicode" pitchFamily="34" charset="0"/>
            </a:endParaRP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EB81D548-EDB9-B518-62FB-58FD66AFAB00}"/>
              </a:ext>
            </a:extLst>
          </p:cNvPr>
          <p:cNvSpPr txBox="1"/>
          <p:nvPr/>
        </p:nvSpPr>
        <p:spPr>
          <a:xfrm>
            <a:off x="4731445" y="2083103"/>
            <a:ext cx="1020637" cy="718626"/>
          </a:xfrm>
          <a:prstGeom prst="downArrowCallout">
            <a:avLst/>
          </a:prstGeom>
          <a:noFill/>
          <a:ln>
            <a:solidFill>
              <a:srgbClr val="006DF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1224" dirty="0"/>
              <a:t>Rat PBPK model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3877E018-A79D-4B79-8F6C-650C7839FA24}"/>
              </a:ext>
            </a:extLst>
          </p:cNvPr>
          <p:cNvSpPr txBox="1"/>
          <p:nvPr/>
        </p:nvSpPr>
        <p:spPr>
          <a:xfrm>
            <a:off x="4552087" y="4175851"/>
            <a:ext cx="1222007" cy="718626"/>
          </a:xfrm>
          <a:prstGeom prst="upArrowCallout">
            <a:avLst/>
          </a:prstGeom>
          <a:noFill/>
          <a:ln>
            <a:solidFill>
              <a:srgbClr val="006DF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1224" dirty="0"/>
              <a:t>Human PBPK model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877885C6-D7D9-825A-4900-A8E115570342}"/>
              </a:ext>
            </a:extLst>
          </p:cNvPr>
          <p:cNvSpPr txBox="1"/>
          <p:nvPr/>
        </p:nvSpPr>
        <p:spPr>
          <a:xfrm>
            <a:off x="7698571" y="1685145"/>
            <a:ext cx="802330" cy="481954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22418" tIns="122418" rIns="122418" bIns="122418" rtlCol="0">
            <a:spAutoFit/>
          </a:bodyPr>
          <a:lstStyle/>
          <a:p>
            <a:r>
              <a:rPr lang="fr-FR" sz="1224" dirty="0" err="1"/>
              <a:t>Effect</a:t>
            </a:r>
            <a:endParaRPr lang="fr-FR" sz="1224" dirty="0"/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468FD637-903B-7FDA-4271-4111329200A2}"/>
              </a:ext>
            </a:extLst>
          </p:cNvPr>
          <p:cNvSpPr txBox="1"/>
          <p:nvPr/>
        </p:nvSpPr>
        <p:spPr>
          <a:xfrm>
            <a:off x="7720525" y="2596606"/>
            <a:ext cx="780376" cy="481954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22418" tIns="122418" rIns="122418" bIns="122418" rtlCol="0">
            <a:spAutoFit/>
          </a:bodyPr>
          <a:lstStyle/>
          <a:p>
            <a:r>
              <a:rPr lang="fr-FR" sz="1224" dirty="0" err="1"/>
              <a:t>Effect</a:t>
            </a:r>
            <a:endParaRPr lang="fr-FR" sz="1224" dirty="0"/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467198B6-0F6A-8CCB-ACFB-43457BF25867}"/>
              </a:ext>
            </a:extLst>
          </p:cNvPr>
          <p:cNvSpPr txBox="1"/>
          <p:nvPr/>
        </p:nvSpPr>
        <p:spPr>
          <a:xfrm>
            <a:off x="7720525" y="3647609"/>
            <a:ext cx="802330" cy="481954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22418" tIns="122418" rIns="122418" bIns="122418" rtlCol="0">
            <a:spAutoFit/>
          </a:bodyPr>
          <a:lstStyle/>
          <a:p>
            <a:r>
              <a:rPr lang="fr-FR" sz="1224" dirty="0" err="1"/>
              <a:t>Effect</a:t>
            </a:r>
            <a:endParaRPr lang="fr-FR" sz="1224" dirty="0"/>
          </a:p>
        </p:txBody>
      </p:sp>
      <p:sp>
        <p:nvSpPr>
          <p:cNvPr id="28" name="Est égal à 27">
            <a:extLst>
              <a:ext uri="{FF2B5EF4-FFF2-40B4-BE49-F238E27FC236}">
                <a16:creationId xmlns:a16="http://schemas.microsoft.com/office/drawing/2014/main" id="{858C0D7E-9AB6-6F30-EC7C-DD6B81C2B108}"/>
              </a:ext>
            </a:extLst>
          </p:cNvPr>
          <p:cNvSpPr/>
          <p:nvPr/>
        </p:nvSpPr>
        <p:spPr bwMode="auto">
          <a:xfrm rot="5400000">
            <a:off x="7813245" y="2298539"/>
            <a:ext cx="577076" cy="181005"/>
          </a:xfrm>
          <a:prstGeom prst="mathEqual">
            <a:avLst/>
          </a:prstGeom>
          <a:solidFill>
            <a:schemeClr val="accent1">
              <a:lumMod val="90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2189" tIns="31094" rIns="62189" bIns="31094" numCol="1" rtlCol="0" anchor="t" anchorCtr="0" compatLnSpc="1">
            <a:prstTxWarp prst="textNoShape">
              <a:avLst/>
            </a:prstTxWarp>
          </a:bodyPr>
          <a:lstStyle/>
          <a:p>
            <a:pPr defTabSz="621850" eaLnBrk="0" fontAlgn="base" hangingPunct="0">
              <a:spcBef>
                <a:spcPct val="0"/>
              </a:spcBef>
              <a:spcAft>
                <a:spcPct val="0"/>
              </a:spcAft>
            </a:pPr>
            <a:endParaRPr lang="fr-FR" sz="816">
              <a:latin typeface="Lucida Sans Unicode" pitchFamily="34" charset="0"/>
            </a:endParaRPr>
          </a:p>
        </p:txBody>
      </p:sp>
      <p:sp>
        <p:nvSpPr>
          <p:cNvPr id="29" name="Est égal à 28">
            <a:extLst>
              <a:ext uri="{FF2B5EF4-FFF2-40B4-BE49-F238E27FC236}">
                <a16:creationId xmlns:a16="http://schemas.microsoft.com/office/drawing/2014/main" id="{CE1595C4-23EB-B507-E158-22C9CAA13B35}"/>
              </a:ext>
            </a:extLst>
          </p:cNvPr>
          <p:cNvSpPr/>
          <p:nvPr/>
        </p:nvSpPr>
        <p:spPr bwMode="auto">
          <a:xfrm rot="5400000">
            <a:off x="7813245" y="3278586"/>
            <a:ext cx="577076" cy="181005"/>
          </a:xfrm>
          <a:prstGeom prst="mathEqual">
            <a:avLst/>
          </a:prstGeom>
          <a:solidFill>
            <a:schemeClr val="accent1">
              <a:lumMod val="90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2189" tIns="31094" rIns="62189" bIns="31094" numCol="1" rtlCol="0" anchor="t" anchorCtr="0" compatLnSpc="1">
            <a:prstTxWarp prst="textNoShape">
              <a:avLst/>
            </a:prstTxWarp>
          </a:bodyPr>
          <a:lstStyle/>
          <a:p>
            <a:pPr defTabSz="621850" eaLnBrk="0" fontAlgn="base" hangingPunct="0">
              <a:spcBef>
                <a:spcPct val="0"/>
              </a:spcBef>
              <a:spcAft>
                <a:spcPct val="0"/>
              </a:spcAft>
            </a:pPr>
            <a:endParaRPr lang="fr-FR" sz="816">
              <a:latin typeface="Lucida Sans Unicode" pitchFamily="34" charset="0"/>
            </a:endParaRPr>
          </a:p>
        </p:txBody>
      </p:sp>
      <p:sp>
        <p:nvSpPr>
          <p:cNvPr id="30" name="Flèche : bas 29">
            <a:extLst>
              <a:ext uri="{FF2B5EF4-FFF2-40B4-BE49-F238E27FC236}">
                <a16:creationId xmlns:a16="http://schemas.microsoft.com/office/drawing/2014/main" id="{57A463FB-6955-96CA-CE8A-B4091315D926}"/>
              </a:ext>
            </a:extLst>
          </p:cNvPr>
          <p:cNvSpPr/>
          <p:nvPr/>
        </p:nvSpPr>
        <p:spPr bwMode="auto">
          <a:xfrm rot="16200000">
            <a:off x="7300884" y="1684821"/>
            <a:ext cx="305766" cy="413156"/>
          </a:xfrm>
          <a:prstGeom prst="downArrow">
            <a:avLst/>
          </a:prstGeom>
          <a:solidFill>
            <a:srgbClr val="0070C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2189" tIns="31094" rIns="62189" bIns="31094" numCol="1" rtlCol="0" anchor="t" anchorCtr="0" compatLnSpc="1">
            <a:prstTxWarp prst="textNoShape">
              <a:avLst/>
            </a:prstTxWarp>
          </a:bodyPr>
          <a:lstStyle/>
          <a:p>
            <a:pPr defTabSz="621850" eaLnBrk="0" fontAlgn="base" hangingPunct="0">
              <a:spcBef>
                <a:spcPct val="0"/>
              </a:spcBef>
              <a:spcAft>
                <a:spcPct val="0"/>
              </a:spcAft>
            </a:pPr>
            <a:endParaRPr lang="fr-FR" sz="816">
              <a:latin typeface="Lucida Sans Unicode" pitchFamily="34" charset="0"/>
            </a:endParaRPr>
          </a:p>
        </p:txBody>
      </p:sp>
      <p:sp>
        <p:nvSpPr>
          <p:cNvPr id="31" name="Flèche : bas 30">
            <a:extLst>
              <a:ext uri="{FF2B5EF4-FFF2-40B4-BE49-F238E27FC236}">
                <a16:creationId xmlns:a16="http://schemas.microsoft.com/office/drawing/2014/main" id="{2033B974-F8F8-CC31-93C7-7BC5C745E555}"/>
              </a:ext>
            </a:extLst>
          </p:cNvPr>
          <p:cNvSpPr/>
          <p:nvPr/>
        </p:nvSpPr>
        <p:spPr bwMode="auto">
          <a:xfrm rot="16200000">
            <a:off x="7299811" y="3623532"/>
            <a:ext cx="305766" cy="413156"/>
          </a:xfrm>
          <a:prstGeom prst="downArrow">
            <a:avLst/>
          </a:prstGeom>
          <a:solidFill>
            <a:srgbClr val="0070C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2189" tIns="31094" rIns="62189" bIns="31094" numCol="1" rtlCol="0" anchor="t" anchorCtr="0" compatLnSpc="1">
            <a:prstTxWarp prst="textNoShape">
              <a:avLst/>
            </a:prstTxWarp>
          </a:bodyPr>
          <a:lstStyle/>
          <a:p>
            <a:pPr defTabSz="621850" eaLnBrk="0" fontAlgn="base" hangingPunct="0">
              <a:spcBef>
                <a:spcPct val="0"/>
              </a:spcBef>
              <a:spcAft>
                <a:spcPct val="0"/>
              </a:spcAft>
            </a:pPr>
            <a:endParaRPr lang="fr-FR" sz="816">
              <a:latin typeface="Lucida Sans Unicode" pitchFamily="34" charset="0"/>
            </a:endParaRPr>
          </a:p>
        </p:txBody>
      </p:sp>
      <p:sp>
        <p:nvSpPr>
          <p:cNvPr id="32" name="Flèche : bas 31">
            <a:extLst>
              <a:ext uri="{FF2B5EF4-FFF2-40B4-BE49-F238E27FC236}">
                <a16:creationId xmlns:a16="http://schemas.microsoft.com/office/drawing/2014/main" id="{31CBCC8B-E529-1C45-563B-1971C1F75827}"/>
              </a:ext>
            </a:extLst>
          </p:cNvPr>
          <p:cNvSpPr/>
          <p:nvPr/>
        </p:nvSpPr>
        <p:spPr bwMode="auto">
          <a:xfrm rot="16200000">
            <a:off x="7296560" y="2613230"/>
            <a:ext cx="305766" cy="413156"/>
          </a:xfrm>
          <a:prstGeom prst="downArrow">
            <a:avLst/>
          </a:prstGeom>
          <a:solidFill>
            <a:srgbClr val="0070C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2189" tIns="31094" rIns="62189" bIns="31094" numCol="1" rtlCol="0" anchor="t" anchorCtr="0" compatLnSpc="1">
            <a:prstTxWarp prst="textNoShape">
              <a:avLst/>
            </a:prstTxWarp>
          </a:bodyPr>
          <a:lstStyle/>
          <a:p>
            <a:pPr defTabSz="621850" eaLnBrk="0" fontAlgn="base" hangingPunct="0">
              <a:spcBef>
                <a:spcPct val="0"/>
              </a:spcBef>
              <a:spcAft>
                <a:spcPct val="0"/>
              </a:spcAft>
            </a:pPr>
            <a:endParaRPr lang="fr-FR" sz="816">
              <a:latin typeface="Lucida Sans Unicode" pitchFamily="34" charset="0"/>
            </a:endParaRP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AE27E17E-CED3-09D7-ECD8-6B2EEAD27037}"/>
              </a:ext>
            </a:extLst>
          </p:cNvPr>
          <p:cNvSpPr txBox="1"/>
          <p:nvPr/>
        </p:nvSpPr>
        <p:spPr>
          <a:xfrm>
            <a:off x="6730136" y="1119295"/>
            <a:ext cx="1258983" cy="718626"/>
          </a:xfrm>
          <a:prstGeom prst="downArrowCallout">
            <a:avLst/>
          </a:prstGeom>
          <a:noFill/>
          <a:ln>
            <a:solidFill>
              <a:srgbClr val="006DF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1224" dirty="0"/>
              <a:t>Modèle Dose-réponse</a:t>
            </a:r>
          </a:p>
        </p:txBody>
      </p:sp>
    </p:spTree>
    <p:extLst>
      <p:ext uri="{BB962C8B-B14F-4D97-AF65-F5344CB8AC3E}">
        <p14:creationId xmlns:p14="http://schemas.microsoft.com/office/powerpoint/2010/main" val="2511543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8EE858B-758A-26AC-340F-A7CAA1D39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2000" dirty="0" err="1"/>
              <a:t>qIVIVE</a:t>
            </a:r>
            <a:r>
              <a:rPr lang="fr-FR" sz="2000" dirty="0"/>
              <a:t> de l’inhibition de </a:t>
            </a:r>
            <a:r>
              <a:rPr lang="fr-FR" sz="2000" dirty="0" err="1"/>
              <a:t>l’AChE</a:t>
            </a:r>
            <a:r>
              <a:rPr lang="fr-FR" sz="2000" dirty="0"/>
              <a:t> par un pesticide organophosphoré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7E3B1848-2339-6483-F262-19AC8C1217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r>
              <a:rPr lang="fr-FR" cap="all"/>
              <a:t>09/01/2024</a:t>
            </a:r>
            <a:endParaRPr lang="fr-FR" cap="all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569F4F6C-4D96-E71F-6979-F2E1502DDF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Institut national de l’environnement industriel et des risques</a:t>
            </a:r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C4593B9-9DD1-091B-D629-64C587037C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59</a:t>
            </a:fld>
            <a:endParaRPr lang="fr-FR" dirty="0"/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E27234D1-A24D-749F-D9DF-35B777FCE26A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fr-FR" dirty="0"/>
              <a:t>Modèle PBPK du chlorpyrifos avec métabolisme (</a:t>
            </a:r>
            <a:r>
              <a:rPr lang="fr-FR" dirty="0" err="1"/>
              <a:t>Timchalk</a:t>
            </a:r>
            <a:r>
              <a:rPr lang="fr-FR" dirty="0"/>
              <a:t> 2002)</a:t>
            </a:r>
          </a:p>
          <a:p>
            <a:endParaRPr lang="fr-FR" dirty="0"/>
          </a:p>
          <a:p>
            <a:r>
              <a:rPr lang="fr-FR" dirty="0"/>
              <a:t>Seul le CPF </a:t>
            </a:r>
            <a:r>
              <a:rPr lang="fr-FR" dirty="0" err="1"/>
              <a:t>oxon</a:t>
            </a:r>
            <a:r>
              <a:rPr lang="fr-FR" dirty="0"/>
              <a:t> est supposé inhiber l’</a:t>
            </a:r>
            <a:r>
              <a:rPr lang="fr-FR" dirty="0" err="1"/>
              <a:t>AcetylCholine</a:t>
            </a:r>
            <a:r>
              <a:rPr lang="fr-FR" dirty="0"/>
              <a:t> </a:t>
            </a:r>
            <a:r>
              <a:rPr lang="fr-FR" dirty="0" err="1"/>
              <a:t>Esterase</a:t>
            </a:r>
            <a:r>
              <a:rPr lang="fr-FR" dirty="0"/>
              <a:t> (</a:t>
            </a:r>
            <a:r>
              <a:rPr lang="fr-FR" dirty="0" err="1"/>
              <a:t>AChE</a:t>
            </a:r>
            <a:r>
              <a:rPr lang="fr-FR" dirty="0"/>
              <a:t>)</a:t>
            </a:r>
          </a:p>
          <a:p>
            <a:endParaRPr lang="fr-FR" dirty="0"/>
          </a:p>
          <a:p>
            <a:endParaRPr lang="fr-FR" dirty="0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EC24892A-6A50-7020-A9D3-BF885A604BF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243EF03A-3C14-D2D9-E2F9-0EF7B7D4887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fr-FR" dirty="0"/>
              <a:t>Exemple Chlorpyrifos (Zhao 2019)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6DC53924-4455-3D16-3405-DF46D49B32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8024" y="1270081"/>
            <a:ext cx="4074289" cy="3720860"/>
          </a:xfrm>
          <a:prstGeom prst="rect">
            <a:avLst/>
          </a:prstGeom>
        </p:spPr>
      </p:pic>
      <p:pic>
        <p:nvPicPr>
          <p:cNvPr id="11" name="Image 10" descr="Une image contenant texte, capture d’écran, Police, information&#10;&#10;Description générée automatiquement">
            <a:extLst>
              <a:ext uri="{FF2B5EF4-FFF2-40B4-BE49-F238E27FC236}">
                <a16:creationId xmlns:a16="http://schemas.microsoft.com/office/drawing/2014/main" id="{66800E0D-7CCD-83DF-F60E-B1ECE6086E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647" y="2911052"/>
            <a:ext cx="4139952" cy="1638731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26770152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936E24-3D12-CF25-37A5-AB66A3F46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Détermination d’une valeur sans effet (NOEC), ou de la plus petite dose sans effet (LOEC)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4CDF6350-227A-C278-F605-73A2CB8F64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r>
              <a:rPr lang="fr-FR" cap="all"/>
              <a:t>09/01/2024</a:t>
            </a:r>
            <a:endParaRPr lang="fr-FR" cap="all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2E498E5F-AF8F-8AAB-5692-A70657DB75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Institut national de l’environnement industriel et des risques</a:t>
            </a:r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B59D8B4-F770-BDB1-FCB5-B92F565F33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6</a:t>
            </a:fld>
            <a:endParaRPr lang="fr-FR" dirty="0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33CF6BAC-7625-1048-B303-88EF608B938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BEDE7DC5-A6F6-8EBC-5B9B-B55D1CD37F0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9" name="Espace réservé du contenu 8" descr="WP_20160914_001.jpg">
            <a:extLst>
              <a:ext uri="{FF2B5EF4-FFF2-40B4-BE49-F238E27FC236}">
                <a16:creationId xmlns:a16="http://schemas.microsoft.com/office/drawing/2014/main" id="{992BFF30-F65B-7BE9-C0E5-66C53187EA33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 cstate="print"/>
          <a:stretch>
            <a:fillRect/>
          </a:stretch>
        </p:blipFill>
        <p:spPr>
          <a:xfrm>
            <a:off x="467544" y="2500878"/>
            <a:ext cx="3145105" cy="1766317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C04C5E09-BF14-9919-EB5B-FDEA3A3BC7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960" y="1548105"/>
            <a:ext cx="3584650" cy="2875788"/>
          </a:xfrm>
          <a:prstGeom prst="rect">
            <a:avLst/>
          </a:prstGeom>
        </p:spPr>
      </p:pic>
      <p:sp>
        <p:nvSpPr>
          <p:cNvPr id="12" name="Flèche : courbe vers le bas 11">
            <a:extLst>
              <a:ext uri="{FF2B5EF4-FFF2-40B4-BE49-F238E27FC236}">
                <a16:creationId xmlns:a16="http://schemas.microsoft.com/office/drawing/2014/main" id="{8801408A-C090-8B43-2E03-36C16A425575}"/>
              </a:ext>
            </a:extLst>
          </p:cNvPr>
          <p:cNvSpPr/>
          <p:nvPr/>
        </p:nvSpPr>
        <p:spPr bwMode="auto">
          <a:xfrm rot="10996408">
            <a:off x="5016140" y="4151855"/>
            <a:ext cx="1039099" cy="277616"/>
          </a:xfrm>
          <a:prstGeom prst="curvedDownArrow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 Unicode" pitchFamily="34" charset="0"/>
            </a:endParaRPr>
          </a:p>
        </p:txBody>
      </p:sp>
      <p:sp>
        <p:nvSpPr>
          <p:cNvPr id="13" name="Flèche : courbe vers le bas 12">
            <a:extLst>
              <a:ext uri="{FF2B5EF4-FFF2-40B4-BE49-F238E27FC236}">
                <a16:creationId xmlns:a16="http://schemas.microsoft.com/office/drawing/2014/main" id="{620E065F-CB7D-490A-2D74-F648AA9EC1A3}"/>
              </a:ext>
            </a:extLst>
          </p:cNvPr>
          <p:cNvSpPr/>
          <p:nvPr/>
        </p:nvSpPr>
        <p:spPr bwMode="auto">
          <a:xfrm rot="10996408">
            <a:off x="5017791" y="4188992"/>
            <a:ext cx="1473083" cy="353510"/>
          </a:xfrm>
          <a:prstGeom prst="curvedDownArrow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 Unicode" pitchFamily="34" charset="0"/>
            </a:endParaRPr>
          </a:p>
        </p:txBody>
      </p:sp>
      <p:sp>
        <p:nvSpPr>
          <p:cNvPr id="14" name="Flèche : courbe vers le bas 13">
            <a:extLst>
              <a:ext uri="{FF2B5EF4-FFF2-40B4-BE49-F238E27FC236}">
                <a16:creationId xmlns:a16="http://schemas.microsoft.com/office/drawing/2014/main" id="{0AE12678-582C-D98B-1DAF-22665A73F524}"/>
              </a:ext>
            </a:extLst>
          </p:cNvPr>
          <p:cNvSpPr/>
          <p:nvPr/>
        </p:nvSpPr>
        <p:spPr bwMode="auto">
          <a:xfrm rot="10996408">
            <a:off x="5019334" y="4238225"/>
            <a:ext cx="1969903" cy="427250"/>
          </a:xfrm>
          <a:prstGeom prst="curvedDownArrow">
            <a:avLst>
              <a:gd name="adj1" fmla="val 30408"/>
              <a:gd name="adj2" fmla="val 50000"/>
              <a:gd name="adj3" fmla="val 25000"/>
            </a:avLst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 Unicode" pitchFamily="34" charset="0"/>
            </a:endParaRPr>
          </a:p>
        </p:txBody>
      </p:sp>
      <p:sp>
        <p:nvSpPr>
          <p:cNvPr id="15" name="Flèche : courbe vers le bas 14">
            <a:extLst>
              <a:ext uri="{FF2B5EF4-FFF2-40B4-BE49-F238E27FC236}">
                <a16:creationId xmlns:a16="http://schemas.microsoft.com/office/drawing/2014/main" id="{3FED1315-34C9-DBFF-EE8C-9DE596874512}"/>
              </a:ext>
            </a:extLst>
          </p:cNvPr>
          <p:cNvSpPr/>
          <p:nvPr/>
        </p:nvSpPr>
        <p:spPr bwMode="auto">
          <a:xfrm rot="10996408">
            <a:off x="5019948" y="4290580"/>
            <a:ext cx="2332796" cy="461665"/>
          </a:xfrm>
          <a:prstGeom prst="curvedDownArrow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 Unicode" pitchFamily="34" charset="0"/>
            </a:endParaRPr>
          </a:p>
        </p:txBody>
      </p:sp>
      <p:sp>
        <p:nvSpPr>
          <p:cNvPr id="16" name="Flèche : courbe vers le bas 15">
            <a:extLst>
              <a:ext uri="{FF2B5EF4-FFF2-40B4-BE49-F238E27FC236}">
                <a16:creationId xmlns:a16="http://schemas.microsoft.com/office/drawing/2014/main" id="{E360FA7D-9139-BF4E-5E35-7668A90EC927}"/>
              </a:ext>
            </a:extLst>
          </p:cNvPr>
          <p:cNvSpPr/>
          <p:nvPr/>
        </p:nvSpPr>
        <p:spPr bwMode="auto">
          <a:xfrm rot="10996408">
            <a:off x="5044422" y="4357079"/>
            <a:ext cx="2600527" cy="461665"/>
          </a:xfrm>
          <a:prstGeom prst="curvedDownArrow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 Unicod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1547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8EE858B-758A-26AC-340F-A7CAA1D39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2000" dirty="0" err="1"/>
              <a:t>qIVIVE</a:t>
            </a:r>
            <a:r>
              <a:rPr lang="fr-FR" sz="2000" dirty="0"/>
              <a:t> de l’inhibition de </a:t>
            </a:r>
            <a:r>
              <a:rPr lang="fr-FR" sz="2000" dirty="0" err="1"/>
              <a:t>l’AChE</a:t>
            </a:r>
            <a:r>
              <a:rPr lang="fr-FR" sz="2000" dirty="0"/>
              <a:t> par un pesticide organophosphoré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7E3B1848-2339-6483-F262-19AC8C1217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r>
              <a:rPr lang="fr-FR" cap="all"/>
              <a:t>09/01/2024</a:t>
            </a:r>
            <a:endParaRPr lang="fr-FR" cap="all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569F4F6C-4D96-E71F-6979-F2E1502DDF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Institut national de l’environnement industriel et des risques</a:t>
            </a:r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C4593B9-9DD1-091B-D629-64C587037C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60</a:t>
            </a:fld>
            <a:endParaRPr lang="fr-FR" dirty="0"/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E27234D1-A24D-749F-D9DF-35B777FCE26A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fr-FR" dirty="0"/>
          </a:p>
          <a:p>
            <a:r>
              <a:rPr lang="fr-FR" dirty="0"/>
              <a:t>Utilisation de la dose-réponse </a:t>
            </a:r>
            <a:r>
              <a:rPr lang="fr-FR" dirty="0" err="1"/>
              <a:t>AChE</a:t>
            </a:r>
            <a:r>
              <a:rPr lang="fr-FR" dirty="0"/>
              <a:t> in vitro</a:t>
            </a:r>
          </a:p>
          <a:p>
            <a:endParaRPr lang="fr-FR" dirty="0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EC24892A-6A50-7020-A9D3-BF885A604BF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243EF03A-3C14-D2D9-E2F9-0EF7B7D4887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fr-FR" dirty="0"/>
              <a:t>Exemple Chlorpyrifos (Zhao 2019, 2022)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68071B81-3D7F-7B35-BCB1-6E4EF8B247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384" y="2355726"/>
            <a:ext cx="3797495" cy="2546481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20222795-3713-4CF5-5ADC-F7378E896F1B}"/>
              </a:ext>
            </a:extLst>
          </p:cNvPr>
          <p:cNvSpPr txBox="1"/>
          <p:nvPr/>
        </p:nvSpPr>
        <p:spPr>
          <a:xfrm>
            <a:off x="3551054" y="2766560"/>
            <a:ext cx="1211649" cy="1107231"/>
          </a:xfrm>
          <a:prstGeom prst="roundRect">
            <a:avLst/>
          </a:prstGeom>
          <a:solidFill>
            <a:srgbClr val="EDEDF9"/>
          </a:solidFill>
        </p:spPr>
        <p:txBody>
          <a:bodyPr wrap="square" lIns="122418" tIns="122418" rIns="122418" bIns="122418" rtlCol="0">
            <a:spAutoFit/>
          </a:bodyPr>
          <a:lstStyle/>
          <a:p>
            <a:r>
              <a:rPr lang="fr-FR" sz="1224" dirty="0"/>
              <a:t>BMDL10 in vitro = Point Of </a:t>
            </a:r>
            <a:r>
              <a:rPr lang="fr-FR" sz="1224" dirty="0" err="1"/>
              <a:t>Departure</a:t>
            </a:r>
            <a:endParaRPr lang="fr-FR" sz="1224" dirty="0"/>
          </a:p>
        </p:txBody>
      </p: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1946E6EB-EB45-11CF-6912-0D2C48927BC3}"/>
              </a:ext>
            </a:extLst>
          </p:cNvPr>
          <p:cNvCxnSpPr>
            <a:cxnSpLocks/>
          </p:cNvCxnSpPr>
          <p:nvPr/>
        </p:nvCxnSpPr>
        <p:spPr>
          <a:xfrm flipH="1">
            <a:off x="1791586" y="3123000"/>
            <a:ext cx="1700294" cy="6008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avec flèche 18">
            <a:extLst>
              <a:ext uri="{FF2B5EF4-FFF2-40B4-BE49-F238E27FC236}">
                <a16:creationId xmlns:a16="http://schemas.microsoft.com/office/drawing/2014/main" id="{D26D15FE-0810-4484-0D51-DC3656975AA1}"/>
              </a:ext>
            </a:extLst>
          </p:cNvPr>
          <p:cNvCxnSpPr>
            <a:cxnSpLocks/>
          </p:cNvCxnSpPr>
          <p:nvPr/>
        </p:nvCxnSpPr>
        <p:spPr>
          <a:xfrm>
            <a:off x="1992546" y="2616518"/>
            <a:ext cx="0" cy="11510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6117DD0F-5F4D-00CB-1826-D30478698B0A}"/>
              </a:ext>
            </a:extLst>
          </p:cNvPr>
          <p:cNvCxnSpPr>
            <a:cxnSpLocks/>
          </p:cNvCxnSpPr>
          <p:nvPr/>
        </p:nvCxnSpPr>
        <p:spPr>
          <a:xfrm>
            <a:off x="1386721" y="2571750"/>
            <a:ext cx="6058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3">
            <a:extLst>
              <a:ext uri="{FF2B5EF4-FFF2-40B4-BE49-F238E27FC236}">
                <a16:creationId xmlns:a16="http://schemas.microsoft.com/office/drawing/2014/main" id="{37885501-AEB7-1A2A-F4BE-1CF3D1E3C8B6}"/>
              </a:ext>
            </a:extLst>
          </p:cNvPr>
          <p:cNvSpPr txBox="1"/>
          <p:nvPr/>
        </p:nvSpPr>
        <p:spPr>
          <a:xfrm>
            <a:off x="7586476" y="2547253"/>
            <a:ext cx="1020637" cy="690379"/>
          </a:xfrm>
          <a:prstGeom prst="roundRect">
            <a:avLst/>
          </a:prstGeom>
          <a:solidFill>
            <a:srgbClr val="EDEDF9"/>
          </a:solidFill>
        </p:spPr>
        <p:txBody>
          <a:bodyPr wrap="square" lIns="122418" tIns="122418" rIns="122418" bIns="122418" rtlCol="0">
            <a:spAutoFit/>
          </a:bodyPr>
          <a:lstStyle/>
          <a:p>
            <a:r>
              <a:rPr lang="fr-FR" sz="1224" dirty="0"/>
              <a:t>BMDL10 in vivo</a:t>
            </a:r>
          </a:p>
        </p:txBody>
      </p:sp>
      <p:sp>
        <p:nvSpPr>
          <p:cNvPr id="25" name="Flèche : bas 24">
            <a:extLst>
              <a:ext uri="{FF2B5EF4-FFF2-40B4-BE49-F238E27FC236}">
                <a16:creationId xmlns:a16="http://schemas.microsoft.com/office/drawing/2014/main" id="{84E75ACA-471F-CBC6-91B9-C4C4CA572B93}"/>
              </a:ext>
            </a:extLst>
          </p:cNvPr>
          <p:cNvSpPr/>
          <p:nvPr/>
        </p:nvSpPr>
        <p:spPr bwMode="auto">
          <a:xfrm rot="16200000">
            <a:off x="5953431" y="1838469"/>
            <a:ext cx="388852" cy="2386224"/>
          </a:xfrm>
          <a:prstGeom prst="downArrow">
            <a:avLst/>
          </a:prstGeom>
          <a:solidFill>
            <a:srgbClr val="0070C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2189" tIns="31094" rIns="62189" bIns="31094" numCol="1" rtlCol="0" anchor="t" anchorCtr="0" compatLnSpc="1">
            <a:prstTxWarp prst="textNoShape">
              <a:avLst/>
            </a:prstTxWarp>
          </a:bodyPr>
          <a:lstStyle/>
          <a:p>
            <a:pPr defTabSz="621850" eaLnBrk="0" fontAlgn="base" hangingPunct="0">
              <a:spcBef>
                <a:spcPct val="0"/>
              </a:spcBef>
              <a:spcAft>
                <a:spcPct val="0"/>
              </a:spcAft>
            </a:pPr>
            <a:endParaRPr lang="fr-FR" sz="816">
              <a:latin typeface="Lucida Sans Unicode" pitchFamily="34" charset="0"/>
            </a:endParaRP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AF4F840E-E754-0E4B-B5AA-7F386E914F1C}"/>
              </a:ext>
            </a:extLst>
          </p:cNvPr>
          <p:cNvSpPr txBox="1"/>
          <p:nvPr/>
        </p:nvSpPr>
        <p:spPr>
          <a:xfrm>
            <a:off x="4853340" y="1492004"/>
            <a:ext cx="2568398" cy="1295805"/>
          </a:xfrm>
          <a:prstGeom prst="downArrowCallout">
            <a:avLst/>
          </a:prstGeom>
          <a:noFill/>
          <a:ln>
            <a:solidFill>
              <a:srgbClr val="006DF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1224" dirty="0"/>
              <a:t>Modèle PBPK (reverse) : conversion de la concentration plasmatique en CPO (</a:t>
            </a:r>
            <a:r>
              <a:rPr lang="fr-FR" sz="1224" dirty="0" err="1"/>
              <a:t>CPFoxon</a:t>
            </a:r>
            <a:r>
              <a:rPr lang="fr-FR" sz="1224" dirty="0"/>
              <a:t>) en une dose ingérée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DCC98C58-D589-FB55-4293-BF950CA03F92}"/>
              </a:ext>
            </a:extLst>
          </p:cNvPr>
          <p:cNvSpPr txBox="1"/>
          <p:nvPr/>
        </p:nvSpPr>
        <p:spPr>
          <a:xfrm>
            <a:off x="4798796" y="3263402"/>
            <a:ext cx="3589628" cy="1315657"/>
          </a:xfrm>
          <a:prstGeom prst="roundRect">
            <a:avLst/>
          </a:prstGeom>
          <a:solidFill>
            <a:srgbClr val="ECFAFA"/>
          </a:solidFill>
        </p:spPr>
        <p:txBody>
          <a:bodyPr wrap="square" lIns="122418" tIns="122418" rIns="122418" bIns="122418" rtlCol="0">
            <a:spAutoFit/>
          </a:bodyPr>
          <a:lstStyle/>
          <a:p>
            <a:r>
              <a:rPr lang="fr-FR" sz="1224" dirty="0"/>
              <a:t>Besoin de définir le scenario d’exposition : </a:t>
            </a:r>
          </a:p>
          <a:p>
            <a:r>
              <a:rPr lang="fr-FR" sz="1224" dirty="0"/>
              <a:t>- exposition continue jusqu’à </a:t>
            </a:r>
            <a:r>
              <a:rPr lang="fr-FR" sz="1224" dirty="0" err="1"/>
              <a:t>steady</a:t>
            </a:r>
            <a:r>
              <a:rPr lang="fr-FR" sz="1224" dirty="0"/>
              <a:t> state? </a:t>
            </a:r>
          </a:p>
          <a:p>
            <a:r>
              <a:rPr lang="fr-FR" sz="1224" dirty="0"/>
              <a:t>- dose unique et utilisation de la Cmax ?</a:t>
            </a:r>
          </a:p>
          <a:p>
            <a:endParaRPr lang="fr-FR" sz="1224" dirty="0"/>
          </a:p>
          <a:p>
            <a:r>
              <a:rPr lang="fr-FR" sz="1224" dirty="0"/>
              <a:t>Durée de l’expérience in vitro ?</a:t>
            </a:r>
          </a:p>
        </p:txBody>
      </p:sp>
      <p:cxnSp>
        <p:nvCxnSpPr>
          <p:cNvPr id="28" name="Connecteur droit avec flèche 27">
            <a:extLst>
              <a:ext uri="{FF2B5EF4-FFF2-40B4-BE49-F238E27FC236}">
                <a16:creationId xmlns:a16="http://schemas.microsoft.com/office/drawing/2014/main" id="{C58BF1FA-C4AB-3115-30A9-B3C87E0E10AB}"/>
              </a:ext>
            </a:extLst>
          </p:cNvPr>
          <p:cNvCxnSpPr>
            <a:cxnSpLocks/>
          </p:cNvCxnSpPr>
          <p:nvPr/>
        </p:nvCxnSpPr>
        <p:spPr>
          <a:xfrm>
            <a:off x="1763688" y="2571750"/>
            <a:ext cx="0" cy="12241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447043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BCF606EA-BF42-44AB-AA00-55E42FA7AD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/>
              <a:t>2. Modélisation de la toxicodynamie</a:t>
            </a:r>
            <a:br>
              <a:rPr lang="fr-FR" dirty="0"/>
            </a:br>
            <a:r>
              <a:rPr lang="fr-FR" dirty="0"/>
              <a:t>	</a:t>
            </a:r>
            <a:r>
              <a:rPr lang="fr-FR" sz="2400" dirty="0"/>
              <a:t>- modèle PBPK-TD</a:t>
            </a:r>
            <a:endParaRPr lang="fr-FR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8DADC61-730C-4455-ACBD-9537976304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r>
              <a:rPr lang="fr-FR" cap="all"/>
              <a:t>XX/XX/XXXX</a:t>
            </a:r>
            <a:endParaRPr lang="fr-FR" cap="all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D89A40D-C027-4D8B-8F44-EC70FEB4A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61</a:t>
            </a:fld>
            <a:endParaRPr lang="fr-FR" dirty="0"/>
          </a:p>
        </p:txBody>
      </p:sp>
      <p:sp>
        <p:nvSpPr>
          <p:cNvPr id="7" name="Espace réservé du pied de page 6">
            <a:extLst>
              <a:ext uri="{FF2B5EF4-FFF2-40B4-BE49-F238E27FC236}">
                <a16:creationId xmlns:a16="http://schemas.microsoft.com/office/drawing/2014/main" id="{0DE506B8-7AF9-4AD4-8316-0DEE157356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Institut national de l’environnement industriel et des risques</a:t>
            </a:r>
          </a:p>
        </p:txBody>
      </p:sp>
    </p:spTree>
    <p:extLst>
      <p:ext uri="{BB962C8B-B14F-4D97-AF65-F5344CB8AC3E}">
        <p14:creationId xmlns:p14="http://schemas.microsoft.com/office/powerpoint/2010/main" val="96742829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3AA0229-7E38-92A9-BAFF-01BE6A7D7A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93711"/>
            <a:ext cx="8424000" cy="540000"/>
          </a:xfrm>
        </p:spPr>
        <p:txBody>
          <a:bodyPr/>
          <a:lstStyle/>
          <a:p>
            <a:r>
              <a:rPr lang="en-US" sz="2400" dirty="0"/>
              <a:t>Pesticide effects on </a:t>
            </a:r>
            <a:r>
              <a:rPr lang="en-US" sz="2400" dirty="0" err="1"/>
              <a:t>esterases</a:t>
            </a:r>
            <a:br>
              <a:rPr lang="en-US" sz="2400" dirty="0"/>
            </a:br>
            <a:endParaRPr lang="fr-FR" sz="2400" dirty="0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091596DF-BEEE-DD88-B0ED-86C35EC09D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r>
              <a:rPr lang="fr-FR" cap="all"/>
              <a:t>XX/XX/XXXX</a:t>
            </a:r>
            <a:endParaRPr lang="fr-FR" cap="all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337D6EC4-194B-82EB-2146-3A5287B382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Institut national de l’environnement industriel et des risques</a:t>
            </a:r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7AB92FA-A74F-901C-B6C8-E7DA7DCF44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62</a:t>
            </a:fld>
            <a:endParaRPr lang="fr-FR" dirty="0"/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7A24B08B-C8A3-6D92-12E8-3C5755D3926B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35BD2FE7-8A04-4358-3C94-C72AF67D1F0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B6AB98B2-3A4F-182E-9116-7A6A6CB4235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15CA074D-E833-C566-CF8C-E4AE006E0A87}"/>
              </a:ext>
            </a:extLst>
          </p:cNvPr>
          <p:cNvSpPr/>
          <p:nvPr/>
        </p:nvSpPr>
        <p:spPr bwMode="auto">
          <a:xfrm>
            <a:off x="5907716" y="2532248"/>
            <a:ext cx="1822527" cy="2027517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b" anchorCtr="0" compatLnSpc="1">
            <a:prstTxWarp prst="textNoShape">
              <a:avLst/>
            </a:prstTxWarp>
          </a:bodyPr>
          <a:lstStyle/>
          <a:p>
            <a:pPr defTabSz="685779" eaLnBrk="0" hangingPunct="0"/>
            <a:endParaRPr lang="fr-FR" sz="1050" dirty="0">
              <a:solidFill>
                <a:srgbClr val="000000"/>
              </a:solidFill>
            </a:endParaRPr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696A3392-BEE0-611F-C980-BF409A378049}"/>
              </a:ext>
            </a:extLst>
          </p:cNvPr>
          <p:cNvSpPr/>
          <p:nvPr/>
        </p:nvSpPr>
        <p:spPr bwMode="auto">
          <a:xfrm>
            <a:off x="611561" y="1449717"/>
            <a:ext cx="3353402" cy="3184637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b" anchorCtr="0" compatLnSpc="1">
            <a:prstTxWarp prst="textNoShape">
              <a:avLst/>
            </a:prstTxWarp>
          </a:bodyPr>
          <a:lstStyle/>
          <a:p>
            <a:pPr defTabSz="685779" eaLnBrk="0" hangingPunct="0"/>
            <a:r>
              <a:rPr lang="fr-FR" sz="1200" b="1" dirty="0">
                <a:solidFill>
                  <a:srgbClr val="000000"/>
                </a:solidFill>
              </a:rPr>
              <a:t>Pesticides </a:t>
            </a:r>
            <a:r>
              <a:rPr lang="fr-FR" sz="1200" b="1" dirty="0" err="1">
                <a:solidFill>
                  <a:srgbClr val="000000"/>
                </a:solidFill>
              </a:rPr>
              <a:t>used</a:t>
            </a:r>
            <a:r>
              <a:rPr lang="fr-FR" sz="1200" b="1" dirty="0">
                <a:solidFill>
                  <a:srgbClr val="000000"/>
                </a:solidFill>
              </a:rPr>
              <a:t> </a:t>
            </a:r>
            <a:r>
              <a:rPr lang="fr-FR" sz="1200" b="1" dirty="0" err="1">
                <a:solidFill>
                  <a:srgbClr val="000000"/>
                </a:solidFill>
              </a:rPr>
              <a:t>worldwide</a:t>
            </a:r>
            <a:r>
              <a:rPr lang="fr-FR" sz="1200" b="1" dirty="0">
                <a:solidFill>
                  <a:srgbClr val="000000"/>
                </a:solidFill>
              </a:rPr>
              <a:t> and </a:t>
            </a:r>
            <a:r>
              <a:rPr lang="fr-FR" sz="1200" b="1" dirty="0" err="1">
                <a:solidFill>
                  <a:srgbClr val="000000"/>
                </a:solidFill>
              </a:rPr>
              <a:t>largely</a:t>
            </a:r>
            <a:r>
              <a:rPr lang="fr-FR" sz="1200" b="1" dirty="0">
                <a:solidFill>
                  <a:srgbClr val="000000"/>
                </a:solidFill>
              </a:rPr>
              <a:t> </a:t>
            </a:r>
            <a:r>
              <a:rPr lang="fr-FR" sz="1200" b="1" dirty="0" err="1">
                <a:solidFill>
                  <a:srgbClr val="000000"/>
                </a:solidFill>
              </a:rPr>
              <a:t>described</a:t>
            </a:r>
            <a:r>
              <a:rPr lang="fr-FR" sz="1200" b="1" dirty="0">
                <a:solidFill>
                  <a:srgbClr val="000000"/>
                </a:solidFill>
              </a:rPr>
              <a:t> in </a:t>
            </a:r>
            <a:r>
              <a:rPr lang="fr-FR" sz="1200" b="1" dirty="0" err="1">
                <a:solidFill>
                  <a:srgbClr val="000000"/>
                </a:solidFill>
              </a:rPr>
              <a:t>literature</a:t>
            </a:r>
            <a:endParaRPr lang="fr-FR" sz="1200" b="1" dirty="0">
              <a:solidFill>
                <a:srgbClr val="000000"/>
              </a:solidFill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CDEF23D4-18EF-6C72-1FD9-5DA18A8D56EC}"/>
              </a:ext>
            </a:extLst>
          </p:cNvPr>
          <p:cNvSpPr txBox="1"/>
          <p:nvPr/>
        </p:nvSpPr>
        <p:spPr>
          <a:xfrm>
            <a:off x="763536" y="2297904"/>
            <a:ext cx="3049452" cy="1754326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algn="ctr" defTabSz="598480" eaLnBrk="0" hangingPunct="0"/>
            <a:r>
              <a:rPr lang="fr-FR" sz="1200" b="1" dirty="0" err="1">
                <a:cs typeface="Arial" panose="020B0604020202020204" pitchFamily="34" charset="0"/>
              </a:rPr>
              <a:t>Chlorpyrifos</a:t>
            </a:r>
            <a:endParaRPr lang="fr-FR" sz="1200" b="1" dirty="0">
              <a:cs typeface="Arial" panose="020B0604020202020204" pitchFamily="34" charset="0"/>
            </a:endParaRPr>
          </a:p>
          <a:p>
            <a:pPr algn="ctr" defTabSz="598480" eaLnBrk="0" hangingPunct="0"/>
            <a:endParaRPr lang="fr-FR" sz="1200" dirty="0">
              <a:solidFill>
                <a:srgbClr val="00B050"/>
              </a:solidFill>
              <a:cs typeface="Arial" panose="020B0604020202020204" pitchFamily="34" charset="0"/>
            </a:endParaRPr>
          </a:p>
          <a:p>
            <a:pPr algn="ctr" defTabSz="598480" eaLnBrk="0" hangingPunct="0"/>
            <a:r>
              <a:rPr lang="fr-FR" sz="1200" dirty="0">
                <a:solidFill>
                  <a:srgbClr val="000000"/>
                </a:solidFill>
                <a:cs typeface="Arial" panose="020B0604020202020204" pitchFamily="34" charset="0"/>
              </a:rPr>
              <a:t>Insecticide </a:t>
            </a:r>
            <a:r>
              <a:rPr lang="fr-FR" sz="1200" dirty="0" err="1">
                <a:solidFill>
                  <a:srgbClr val="000000"/>
                </a:solidFill>
                <a:cs typeface="Arial" panose="020B0604020202020204" pitchFamily="34" charset="0"/>
              </a:rPr>
              <a:t>inhibiting</a:t>
            </a:r>
            <a:r>
              <a:rPr lang="fr-FR" sz="1200" dirty="0">
                <a:solidFill>
                  <a:srgbClr val="000000"/>
                </a:solidFill>
                <a:cs typeface="Arial" panose="020B0604020202020204" pitchFamily="34" charset="0"/>
              </a:rPr>
              <a:t> neurotransmission</a:t>
            </a:r>
          </a:p>
          <a:p>
            <a:pPr algn="ctr" defTabSz="598480" eaLnBrk="0" hangingPunct="0"/>
            <a:endParaRPr lang="fr-FR" sz="1200" dirty="0">
              <a:solidFill>
                <a:srgbClr val="000000"/>
              </a:solidFill>
              <a:cs typeface="Arial" panose="020B0604020202020204" pitchFamily="34" charset="0"/>
            </a:endParaRPr>
          </a:p>
          <a:p>
            <a:pPr algn="ctr" defTabSz="598480" eaLnBrk="0" hangingPunct="0"/>
            <a:endParaRPr lang="fr-FR" sz="1200" dirty="0">
              <a:solidFill>
                <a:srgbClr val="000000"/>
              </a:solidFill>
              <a:cs typeface="Arial" panose="020B0604020202020204" pitchFamily="34" charset="0"/>
            </a:endParaRPr>
          </a:p>
          <a:p>
            <a:pPr algn="ctr" defTabSz="598480" eaLnBrk="0" hangingPunct="0"/>
            <a:endParaRPr lang="fr-FR" sz="1200" dirty="0">
              <a:solidFill>
                <a:srgbClr val="000000"/>
              </a:solidFill>
              <a:cs typeface="Arial" panose="020B0604020202020204" pitchFamily="34" charset="0"/>
            </a:endParaRPr>
          </a:p>
          <a:p>
            <a:pPr algn="ctr" defTabSz="598480" eaLnBrk="0" hangingPunct="0"/>
            <a:endParaRPr lang="fr-FR" sz="1200" dirty="0">
              <a:solidFill>
                <a:srgbClr val="000000"/>
              </a:solidFill>
              <a:cs typeface="Arial" panose="020B0604020202020204" pitchFamily="34" charset="0"/>
            </a:endParaRPr>
          </a:p>
          <a:p>
            <a:pPr algn="ctr" defTabSz="598480" eaLnBrk="0" hangingPunct="0"/>
            <a:r>
              <a:rPr lang="fr-FR" sz="1200" dirty="0" err="1">
                <a:solidFill>
                  <a:srgbClr val="000000"/>
                </a:solidFill>
                <a:cs typeface="Arial" panose="020B0604020202020204" pitchFamily="34" charset="0"/>
              </a:rPr>
              <a:t>Organophosphate</a:t>
            </a:r>
            <a:r>
              <a:rPr lang="fr-FR" sz="1200" dirty="0">
                <a:solidFill>
                  <a:srgbClr val="000000"/>
                </a:solidFill>
                <a:cs typeface="Arial" panose="020B0604020202020204" pitchFamily="34" charset="0"/>
              </a:rPr>
              <a:t> 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56EAE073-76BB-64DD-7713-F45CA6CEDA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239" y="1561475"/>
            <a:ext cx="1401019" cy="675125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AFEB0B1C-A0E2-2DFE-F20B-E6B8BF5EEB99}"/>
              </a:ext>
            </a:extLst>
          </p:cNvPr>
          <p:cNvSpPr/>
          <p:nvPr/>
        </p:nvSpPr>
        <p:spPr>
          <a:xfrm>
            <a:off x="5907717" y="3349966"/>
            <a:ext cx="182252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300317" eaLnBrk="0" hangingPunct="0"/>
            <a:r>
              <a:rPr lang="fr-FR" sz="1200" b="1" dirty="0" err="1"/>
              <a:t>Acetylcholine</a:t>
            </a:r>
            <a:r>
              <a:rPr lang="fr-FR" sz="1200" b="1" dirty="0"/>
              <a:t> </a:t>
            </a:r>
            <a:r>
              <a:rPr lang="fr-FR" sz="1200" b="1" dirty="0" err="1"/>
              <a:t>esterase</a:t>
            </a:r>
            <a:endParaRPr lang="fr-FR" sz="1200" b="1" dirty="0"/>
          </a:p>
          <a:p>
            <a:pPr algn="ctr" defTabSz="300317" eaLnBrk="0" hangingPunct="0"/>
            <a:r>
              <a:rPr lang="fr-FR" sz="1200" b="1" dirty="0"/>
              <a:t>(</a:t>
            </a:r>
            <a:r>
              <a:rPr lang="fr-FR" sz="1200" b="1" dirty="0" err="1"/>
              <a:t>AChE</a:t>
            </a:r>
            <a:r>
              <a:rPr lang="fr-FR" sz="1200" b="1" dirty="0"/>
              <a:t>)</a:t>
            </a:r>
          </a:p>
          <a:p>
            <a:pPr algn="ctr" defTabSz="300317" eaLnBrk="0" hangingPunct="0"/>
            <a:endParaRPr lang="fr-FR" sz="1200" b="1" dirty="0">
              <a:solidFill>
                <a:srgbClr val="002060"/>
              </a:solidFill>
            </a:endParaRPr>
          </a:p>
          <a:p>
            <a:pPr algn="ctr" defTabSz="300317" eaLnBrk="0" hangingPunct="0"/>
            <a:r>
              <a:rPr lang="fr-FR" sz="1200" dirty="0">
                <a:solidFill>
                  <a:prstClr val="black"/>
                </a:solidFill>
              </a:rPr>
              <a:t>Major enzyme of neurotransmission</a:t>
            </a:r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3181B147-117A-B896-18B7-DD57EA61B8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7515" y="2532248"/>
            <a:ext cx="1148919" cy="86168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8" name="Flèche : droite 17">
            <a:extLst>
              <a:ext uri="{FF2B5EF4-FFF2-40B4-BE49-F238E27FC236}">
                <a16:creationId xmlns:a16="http://schemas.microsoft.com/office/drawing/2014/main" id="{46C12F2D-D705-411A-FB24-B777DEF57FCD}"/>
              </a:ext>
            </a:extLst>
          </p:cNvPr>
          <p:cNvSpPr/>
          <p:nvPr/>
        </p:nvSpPr>
        <p:spPr bwMode="auto">
          <a:xfrm>
            <a:off x="4316779" y="3459067"/>
            <a:ext cx="1324002" cy="383389"/>
          </a:xfrm>
          <a:prstGeom prst="rightArrow">
            <a:avLst/>
          </a:prstGeom>
          <a:solidFill>
            <a:schemeClr val="tx2">
              <a:lumMod val="20000"/>
              <a:lumOff val="8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685779" eaLnBrk="0" hangingPunct="0"/>
            <a:r>
              <a:rPr lang="fr-FR" sz="900" b="1" dirty="0">
                <a:cs typeface="Lucida Sans Unicode" panose="020B0602030504020204" pitchFamily="34" charset="0"/>
              </a:rPr>
              <a:t>Inhibition</a:t>
            </a:r>
          </a:p>
        </p:txBody>
      </p:sp>
      <p:sp>
        <p:nvSpPr>
          <p:cNvPr id="20" name="Rectangle : coins arrondis 19">
            <a:extLst>
              <a:ext uri="{FF2B5EF4-FFF2-40B4-BE49-F238E27FC236}">
                <a16:creationId xmlns:a16="http://schemas.microsoft.com/office/drawing/2014/main" id="{091D98D2-D129-B456-1EA9-1ACA8EF165D4}"/>
              </a:ext>
            </a:extLst>
          </p:cNvPr>
          <p:cNvSpPr/>
          <p:nvPr/>
        </p:nvSpPr>
        <p:spPr bwMode="auto">
          <a:xfrm>
            <a:off x="4229061" y="868036"/>
            <a:ext cx="1411720" cy="2027518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727" eaLnBrk="0" hangingPunct="0"/>
            <a:endParaRPr lang="fr-FR" sz="900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821DE8D2-844B-F708-02AC-374536316B8D}"/>
              </a:ext>
            </a:extLst>
          </p:cNvPr>
          <p:cNvSpPr txBox="1"/>
          <p:nvPr/>
        </p:nvSpPr>
        <p:spPr>
          <a:xfrm>
            <a:off x="4060803" y="1605407"/>
            <a:ext cx="172668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300317" eaLnBrk="0" hangingPunct="0"/>
            <a:r>
              <a:rPr lang="fr-FR" sz="1200" b="1" dirty="0" err="1"/>
              <a:t>Carboxylesterase</a:t>
            </a:r>
            <a:endParaRPr lang="fr-FR" sz="1200" b="1" dirty="0"/>
          </a:p>
          <a:p>
            <a:pPr algn="ctr" defTabSz="300317" eaLnBrk="0" hangingPunct="0"/>
            <a:r>
              <a:rPr lang="fr-FR" sz="1200" b="1" dirty="0"/>
              <a:t>(</a:t>
            </a:r>
            <a:r>
              <a:rPr lang="fr-FR" sz="1200" b="1" dirty="0" err="1"/>
              <a:t>CEs</a:t>
            </a:r>
            <a:r>
              <a:rPr lang="fr-FR" sz="1200" b="1" dirty="0"/>
              <a:t>)</a:t>
            </a:r>
          </a:p>
          <a:p>
            <a:pPr algn="ctr" defTabSz="300317" eaLnBrk="0" hangingPunct="0"/>
            <a:endParaRPr lang="fr-FR" sz="1200" dirty="0">
              <a:solidFill>
                <a:srgbClr val="7030A0"/>
              </a:solidFill>
            </a:endParaRPr>
          </a:p>
          <a:p>
            <a:pPr algn="ctr" defTabSz="300317" eaLnBrk="0" hangingPunct="0"/>
            <a:endParaRPr lang="fr-FR" sz="1200" dirty="0">
              <a:solidFill>
                <a:srgbClr val="7030A0"/>
              </a:solidFill>
            </a:endParaRPr>
          </a:p>
          <a:p>
            <a:pPr algn="ctr" defTabSz="300317" eaLnBrk="0" hangingPunct="0"/>
            <a:r>
              <a:rPr lang="fr-FR" sz="1200" dirty="0">
                <a:solidFill>
                  <a:prstClr val="black"/>
                </a:solidFill>
              </a:rPr>
              <a:t>Enzyme of phase I </a:t>
            </a:r>
            <a:r>
              <a:rPr lang="fr-FR" sz="1200" dirty="0" err="1">
                <a:solidFill>
                  <a:prstClr val="black"/>
                </a:solidFill>
              </a:rPr>
              <a:t>metabolism</a:t>
            </a:r>
            <a:endParaRPr lang="fr-FR" sz="1200" dirty="0">
              <a:solidFill>
                <a:prstClr val="black"/>
              </a:solidFill>
            </a:endParaRPr>
          </a:p>
          <a:p>
            <a:pPr algn="ctr" defTabSz="649658" eaLnBrk="0" hangingPunct="0"/>
            <a:endParaRPr lang="fr-FR" sz="1200" dirty="0">
              <a:solidFill>
                <a:srgbClr val="000000"/>
              </a:solidFill>
            </a:endParaRPr>
          </a:p>
        </p:txBody>
      </p:sp>
      <p:pic>
        <p:nvPicPr>
          <p:cNvPr id="22" name="Image 21">
            <a:extLst>
              <a:ext uri="{FF2B5EF4-FFF2-40B4-BE49-F238E27FC236}">
                <a16:creationId xmlns:a16="http://schemas.microsoft.com/office/drawing/2014/main" id="{43F50737-BE6C-CBA2-82DE-4D4464EA585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7709" y="837454"/>
            <a:ext cx="802038" cy="767952"/>
          </a:xfrm>
          <a:prstGeom prst="rect">
            <a:avLst/>
          </a:prstGeom>
        </p:spPr>
      </p:pic>
      <p:sp>
        <p:nvSpPr>
          <p:cNvPr id="23" name="Flèche : droite 22">
            <a:extLst>
              <a:ext uri="{FF2B5EF4-FFF2-40B4-BE49-F238E27FC236}">
                <a16:creationId xmlns:a16="http://schemas.microsoft.com/office/drawing/2014/main" id="{F754963D-F4C8-33C4-44B8-58C9E7A6A98A}"/>
              </a:ext>
            </a:extLst>
          </p:cNvPr>
          <p:cNvSpPr/>
          <p:nvPr/>
        </p:nvSpPr>
        <p:spPr bwMode="auto">
          <a:xfrm rot="5400000">
            <a:off x="4755506" y="2935000"/>
            <a:ext cx="446545" cy="383389"/>
          </a:xfrm>
          <a:prstGeom prst="rightArrow">
            <a:avLst/>
          </a:prstGeom>
          <a:solidFill>
            <a:schemeClr val="tx2">
              <a:lumMod val="20000"/>
              <a:lumOff val="8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685779" eaLnBrk="0" hangingPunct="0"/>
            <a:endParaRPr lang="fr-FR" sz="900" b="1" dirty="0">
              <a:solidFill>
                <a:srgbClr val="002060"/>
              </a:solidFill>
              <a:cs typeface="Lucida Sans Unicode" panose="020B0602030504020204" pitchFamily="34" charset="0"/>
            </a:endParaRPr>
          </a:p>
        </p:txBody>
      </p:sp>
      <p:sp>
        <p:nvSpPr>
          <p:cNvPr id="24" name="Organigramme : Connecteur 23">
            <a:extLst>
              <a:ext uri="{FF2B5EF4-FFF2-40B4-BE49-F238E27FC236}">
                <a16:creationId xmlns:a16="http://schemas.microsoft.com/office/drawing/2014/main" id="{0EA19A53-F12E-4A74-079B-66A0FD5CC875}"/>
              </a:ext>
            </a:extLst>
          </p:cNvPr>
          <p:cNvSpPr/>
          <p:nvPr/>
        </p:nvSpPr>
        <p:spPr bwMode="auto">
          <a:xfrm>
            <a:off x="4597175" y="3245274"/>
            <a:ext cx="311033" cy="267243"/>
          </a:xfrm>
          <a:prstGeom prst="flowChartConnector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727" eaLnBrk="0" hangingPunct="0"/>
            <a:endParaRPr lang="fr-FR" sz="900"/>
          </a:p>
        </p:txBody>
      </p:sp>
      <p:sp>
        <p:nvSpPr>
          <p:cNvPr id="25" name="Signe Moins 24">
            <a:extLst>
              <a:ext uri="{FF2B5EF4-FFF2-40B4-BE49-F238E27FC236}">
                <a16:creationId xmlns:a16="http://schemas.microsoft.com/office/drawing/2014/main" id="{040D9AE5-27C2-FDF9-2AE5-612AAEA89479}"/>
              </a:ext>
            </a:extLst>
          </p:cNvPr>
          <p:cNvSpPr/>
          <p:nvPr/>
        </p:nvSpPr>
        <p:spPr bwMode="auto">
          <a:xfrm>
            <a:off x="4643021" y="3298930"/>
            <a:ext cx="229760" cy="182779"/>
          </a:xfrm>
          <a:prstGeom prst="mathMinus">
            <a:avLst/>
          </a:prstGeom>
          <a:solidFill>
            <a:srgbClr val="FF000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727" eaLnBrk="0" hangingPunct="0"/>
            <a:endParaRPr lang="fr-FR" sz="900"/>
          </a:p>
        </p:txBody>
      </p:sp>
      <p:pic>
        <p:nvPicPr>
          <p:cNvPr id="28" name="Image 27">
            <a:extLst>
              <a:ext uri="{FF2B5EF4-FFF2-40B4-BE49-F238E27FC236}">
                <a16:creationId xmlns:a16="http://schemas.microsoft.com/office/drawing/2014/main" id="{9166031A-6B7A-3DB4-5507-9DA7D29FF9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6933" y="180000"/>
            <a:ext cx="3187864" cy="2387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80600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B71907D-9CD7-45A2-A002-4D21F07AC8A5}"/>
              </a:ext>
            </a:extLst>
          </p:cNvPr>
          <p:cNvSpPr/>
          <p:nvPr/>
        </p:nvSpPr>
        <p:spPr bwMode="auto">
          <a:xfrm rot="16200000">
            <a:off x="5428054" y="3323887"/>
            <a:ext cx="489830" cy="2495837"/>
          </a:xfrm>
          <a:prstGeom prst="rect">
            <a:avLst/>
          </a:prstGeom>
          <a:solidFill>
            <a:srgbClr val="00B0F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" wrap="square" lIns="62201" tIns="31101" rIns="62201" bIns="31101" numCol="1" rtlCol="0" anchor="ctr" anchorCtr="0" compatLnSpc="1">
            <a:prstTxWarp prst="textNoShape">
              <a:avLst/>
            </a:prstTxWarp>
          </a:bodyPr>
          <a:lstStyle/>
          <a:p>
            <a:pPr algn="ctr" defTabSz="621975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sz="1905" dirty="0">
                <a:solidFill>
                  <a:sysClr val="windowText" lastClr="000000"/>
                </a:solidFill>
              </a:rPr>
              <a:t>Sang veineux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6F9F743C-344A-4C0D-BCA3-F20718EDFB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376" b="94624" l="4762" r="90000">
                        <a14:foregroundMark x1="6984" y1="63710" x2="42540" y2="90591"/>
                        <a14:foregroundMark x1="42540" y1="90591" x2="59841" y2="94892"/>
                        <a14:foregroundMark x1="6825" y1="62366" x2="4762" y2="61022"/>
                        <a14:foregroundMark x1="47937" y1="5376" x2="48413" y2="1102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514715" y="1894291"/>
            <a:ext cx="2155251" cy="154278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4C60CB8-5CC3-41DA-9364-E2B34949942A}"/>
              </a:ext>
            </a:extLst>
          </p:cNvPr>
          <p:cNvSpPr/>
          <p:nvPr/>
        </p:nvSpPr>
        <p:spPr bwMode="auto">
          <a:xfrm>
            <a:off x="5404710" y="2522767"/>
            <a:ext cx="832711" cy="523722"/>
          </a:xfrm>
          <a:prstGeom prst="rect">
            <a:avLst/>
          </a:prstGeom>
          <a:solidFill>
            <a:srgbClr val="FFC00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2201" tIns="31101" rIns="62201" bIns="31101" numCol="1" rtlCol="0" anchor="ctr" anchorCtr="0" compatLnSpc="1">
            <a:prstTxWarp prst="textNoShape">
              <a:avLst/>
            </a:prstTxWarp>
          </a:bodyPr>
          <a:lstStyle/>
          <a:p>
            <a:pPr algn="ctr" defTabSz="621975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sz="1088" b="1" dirty="0">
                <a:latin typeface="Lucida Sans Unicode" pitchFamily="34" charset="0"/>
              </a:rPr>
              <a:t>Foie</a:t>
            </a:r>
            <a:r>
              <a:rPr lang="fr-FR" sz="816" dirty="0">
                <a:latin typeface="Lucida Sans Unicode" pitchFamily="34" charset="0"/>
              </a:rPr>
              <a:t>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3733EDD-998C-468C-8E21-98DC73DF3A3E}"/>
              </a:ext>
            </a:extLst>
          </p:cNvPr>
          <p:cNvSpPr/>
          <p:nvPr/>
        </p:nvSpPr>
        <p:spPr bwMode="auto">
          <a:xfrm>
            <a:off x="5404710" y="1410000"/>
            <a:ext cx="783728" cy="594440"/>
          </a:xfrm>
          <a:prstGeom prst="rect">
            <a:avLst/>
          </a:prstGeom>
          <a:solidFill>
            <a:srgbClr val="FFC00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2201" tIns="31101" rIns="62201" bIns="31101" numCol="1" rtlCol="0" anchor="ctr" anchorCtr="0" compatLnSpc="1">
            <a:prstTxWarp prst="textNoShape">
              <a:avLst/>
            </a:prstTxWarp>
          </a:bodyPr>
          <a:lstStyle/>
          <a:p>
            <a:pPr algn="ctr" defTabSz="621975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sz="1088" b="1" dirty="0"/>
              <a:t>cerveau</a:t>
            </a:r>
            <a:r>
              <a:rPr lang="fr-FR" sz="816" dirty="0">
                <a:latin typeface="Lucida Sans Unicode" pitchFamily="34" charset="0"/>
              </a:rPr>
              <a:t>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5F108ED-A3EA-42E3-893A-2F86851BF79E}"/>
              </a:ext>
            </a:extLst>
          </p:cNvPr>
          <p:cNvSpPr/>
          <p:nvPr/>
        </p:nvSpPr>
        <p:spPr bwMode="auto">
          <a:xfrm>
            <a:off x="5404710" y="3488704"/>
            <a:ext cx="881694" cy="537023"/>
          </a:xfrm>
          <a:prstGeom prst="rect">
            <a:avLst/>
          </a:prstGeom>
          <a:solidFill>
            <a:srgbClr val="FFC00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2201" tIns="31101" rIns="62201" bIns="31101" numCol="1" rtlCol="0" anchor="ctr" anchorCtr="0" compatLnSpc="1">
            <a:prstTxWarp prst="textNoShape">
              <a:avLst/>
            </a:prstTxWarp>
          </a:bodyPr>
          <a:lstStyle/>
          <a:p>
            <a:pPr algn="ctr" defTabSz="621975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sz="1088" b="1" dirty="0">
                <a:latin typeface="Lucida Sans Unicode" pitchFamily="34" charset="0"/>
              </a:rPr>
              <a:t>muscle</a:t>
            </a:r>
            <a:r>
              <a:rPr lang="fr-FR" sz="816" dirty="0">
                <a:latin typeface="Lucida Sans Unicode" pitchFamily="34" charset="0"/>
              </a:rPr>
              <a:t>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A7CDD9E-CD90-4F6D-9505-891AD4FB3ED5}"/>
              </a:ext>
            </a:extLst>
          </p:cNvPr>
          <p:cNvSpPr/>
          <p:nvPr/>
        </p:nvSpPr>
        <p:spPr bwMode="auto">
          <a:xfrm>
            <a:off x="4425051" y="1435127"/>
            <a:ext cx="489830" cy="2495837"/>
          </a:xfrm>
          <a:prstGeom prst="rect">
            <a:avLst/>
          </a:prstGeom>
          <a:solidFill>
            <a:srgbClr val="FF000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" wrap="square" lIns="62201" tIns="31101" rIns="62201" bIns="31101" numCol="1" rtlCol="0" anchor="ctr" anchorCtr="0" compatLnSpc="1">
            <a:prstTxWarp prst="textNoShape">
              <a:avLst/>
            </a:prstTxWarp>
          </a:bodyPr>
          <a:lstStyle/>
          <a:p>
            <a:pPr algn="ctr" defTabSz="621975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sz="1905" dirty="0">
                <a:solidFill>
                  <a:sysClr val="windowText" lastClr="000000"/>
                </a:solidFill>
              </a:rPr>
              <a:t>Sang artériel</a:t>
            </a:r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D2458EB9-1C66-431F-B2DC-820845E22565}"/>
              </a:ext>
            </a:extLst>
          </p:cNvPr>
          <p:cNvSpPr/>
          <p:nvPr/>
        </p:nvSpPr>
        <p:spPr bwMode="auto">
          <a:xfrm>
            <a:off x="3215403" y="1181186"/>
            <a:ext cx="146949" cy="146949"/>
          </a:xfrm>
          <a:prstGeom prst="ellipse">
            <a:avLst/>
          </a:prstGeom>
          <a:solidFill>
            <a:srgbClr val="A5002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2201" tIns="31101" rIns="62201" bIns="31101" numCol="1" rtlCol="0" anchor="t" anchorCtr="0" compatLnSpc="1">
            <a:prstTxWarp prst="textNoShape">
              <a:avLst/>
            </a:prstTxWarp>
          </a:bodyPr>
          <a:lstStyle/>
          <a:p>
            <a:pPr defTabSz="621975" eaLnBrk="0" fontAlgn="base" hangingPunct="0">
              <a:spcBef>
                <a:spcPct val="0"/>
              </a:spcBef>
              <a:spcAft>
                <a:spcPct val="0"/>
              </a:spcAft>
            </a:pPr>
            <a:endParaRPr lang="fr-FR" sz="816">
              <a:latin typeface="Lucida Sans Unicode" pitchFamily="34" charset="0"/>
            </a:endParaRPr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CC4894F0-1FBF-476E-9808-691E8380A4E7}"/>
              </a:ext>
            </a:extLst>
          </p:cNvPr>
          <p:cNvSpPr/>
          <p:nvPr/>
        </p:nvSpPr>
        <p:spPr bwMode="auto">
          <a:xfrm>
            <a:off x="3129570" y="803304"/>
            <a:ext cx="146949" cy="140993"/>
          </a:xfrm>
          <a:prstGeom prst="ellipse">
            <a:avLst/>
          </a:prstGeom>
          <a:solidFill>
            <a:srgbClr val="A5002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2201" tIns="31101" rIns="62201" bIns="31101" numCol="1" rtlCol="0" anchor="t" anchorCtr="0" compatLnSpc="1">
            <a:prstTxWarp prst="textNoShape">
              <a:avLst/>
            </a:prstTxWarp>
          </a:bodyPr>
          <a:lstStyle/>
          <a:p>
            <a:pPr defTabSz="621975" eaLnBrk="0" fontAlgn="base" hangingPunct="0">
              <a:spcBef>
                <a:spcPct val="0"/>
              </a:spcBef>
              <a:spcAft>
                <a:spcPct val="0"/>
              </a:spcAft>
            </a:pPr>
            <a:endParaRPr lang="fr-FR" sz="816">
              <a:latin typeface="Lucida Sans Unicode" pitchFamily="34" charset="0"/>
            </a:endParaRPr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B0D91740-01DD-4252-8A7C-896AD352408E}"/>
              </a:ext>
            </a:extLst>
          </p:cNvPr>
          <p:cNvSpPr/>
          <p:nvPr/>
        </p:nvSpPr>
        <p:spPr bwMode="auto">
          <a:xfrm rot="1422163">
            <a:off x="2807637" y="1375707"/>
            <a:ext cx="146949" cy="146949"/>
          </a:xfrm>
          <a:prstGeom prst="ellipse">
            <a:avLst/>
          </a:prstGeom>
          <a:solidFill>
            <a:srgbClr val="A5002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2201" tIns="31101" rIns="62201" bIns="31101" numCol="1" rtlCol="0" anchor="t" anchorCtr="0" compatLnSpc="1">
            <a:prstTxWarp prst="textNoShape">
              <a:avLst/>
            </a:prstTxWarp>
          </a:bodyPr>
          <a:lstStyle/>
          <a:p>
            <a:pPr defTabSz="621975" eaLnBrk="0" fontAlgn="base" hangingPunct="0">
              <a:spcBef>
                <a:spcPct val="0"/>
              </a:spcBef>
              <a:spcAft>
                <a:spcPct val="0"/>
              </a:spcAft>
            </a:pPr>
            <a:endParaRPr lang="fr-FR" sz="816">
              <a:latin typeface="Lucida Sans Unicode" pitchFamily="34" charset="0"/>
            </a:endParaRPr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6E6EDFA9-8244-49EF-87E5-811DC2EB36C9}"/>
              </a:ext>
            </a:extLst>
          </p:cNvPr>
          <p:cNvSpPr/>
          <p:nvPr/>
        </p:nvSpPr>
        <p:spPr bwMode="auto">
          <a:xfrm>
            <a:off x="2403341" y="1191741"/>
            <a:ext cx="146949" cy="146949"/>
          </a:xfrm>
          <a:prstGeom prst="ellipse">
            <a:avLst/>
          </a:prstGeom>
          <a:solidFill>
            <a:srgbClr val="A5002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2201" tIns="31101" rIns="62201" bIns="31101" numCol="1" rtlCol="0" anchor="t" anchorCtr="0" compatLnSpc="1">
            <a:prstTxWarp prst="textNoShape">
              <a:avLst/>
            </a:prstTxWarp>
          </a:bodyPr>
          <a:lstStyle/>
          <a:p>
            <a:pPr defTabSz="621975" eaLnBrk="0" fontAlgn="base" hangingPunct="0">
              <a:spcBef>
                <a:spcPct val="0"/>
              </a:spcBef>
              <a:spcAft>
                <a:spcPct val="0"/>
              </a:spcAft>
            </a:pPr>
            <a:endParaRPr lang="fr-FR" sz="816">
              <a:latin typeface="Lucida Sans Unicode" pitchFamily="34" charset="0"/>
            </a:endParaRPr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0F86B3F4-FE29-4774-A6E3-377F628316E7}"/>
              </a:ext>
            </a:extLst>
          </p:cNvPr>
          <p:cNvSpPr/>
          <p:nvPr/>
        </p:nvSpPr>
        <p:spPr bwMode="auto">
          <a:xfrm>
            <a:off x="2587019" y="789404"/>
            <a:ext cx="146949" cy="146949"/>
          </a:xfrm>
          <a:prstGeom prst="ellipse">
            <a:avLst/>
          </a:prstGeom>
          <a:solidFill>
            <a:srgbClr val="A5002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2201" tIns="31101" rIns="62201" bIns="31101" numCol="1" rtlCol="0" anchor="t" anchorCtr="0" compatLnSpc="1">
            <a:prstTxWarp prst="textNoShape">
              <a:avLst/>
            </a:prstTxWarp>
          </a:bodyPr>
          <a:lstStyle/>
          <a:p>
            <a:pPr defTabSz="621975" eaLnBrk="0" fontAlgn="base" hangingPunct="0">
              <a:spcBef>
                <a:spcPct val="0"/>
              </a:spcBef>
              <a:spcAft>
                <a:spcPct val="0"/>
              </a:spcAft>
            </a:pPr>
            <a:endParaRPr lang="fr-FR" sz="816">
              <a:latin typeface="Lucida Sans Unicode" pitchFamily="34" charset="0"/>
            </a:endParaRPr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E30C1F71-6DA1-4DCC-9348-8C9D9E40DE95}"/>
              </a:ext>
            </a:extLst>
          </p:cNvPr>
          <p:cNvSpPr/>
          <p:nvPr/>
        </p:nvSpPr>
        <p:spPr bwMode="auto">
          <a:xfrm>
            <a:off x="2734163" y="1071452"/>
            <a:ext cx="146949" cy="146949"/>
          </a:xfrm>
          <a:prstGeom prst="ellipse">
            <a:avLst/>
          </a:prstGeom>
          <a:solidFill>
            <a:srgbClr val="A5002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2201" tIns="31101" rIns="62201" bIns="31101" numCol="1" rtlCol="0" anchor="t" anchorCtr="0" compatLnSpc="1">
            <a:prstTxWarp prst="textNoShape">
              <a:avLst/>
            </a:prstTxWarp>
          </a:bodyPr>
          <a:lstStyle/>
          <a:p>
            <a:pPr defTabSz="621975" eaLnBrk="0" fontAlgn="base" hangingPunct="0">
              <a:spcBef>
                <a:spcPct val="0"/>
              </a:spcBef>
              <a:spcAft>
                <a:spcPct val="0"/>
              </a:spcAft>
            </a:pPr>
            <a:endParaRPr lang="fr-FR" sz="816">
              <a:latin typeface="Lucida Sans Unicod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9038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505 -0.00252 L 0.00505 -0.00231 C 0.00757 -0.00084 0.01024 0.00126 0.01291 0.00294 C 0.0138 0.00357 0.01529 0.00315 0.01588 0.00441 C 0.01707 0.00672 0.01677 0.01029 0.01796 0.01281 C 0.01855 0.01428 0.0193 0.01554 0.01989 0.01701 C 0.02063 0.01911 0.02152 0.0252 0.02182 0.02687 C 0.02227 0.03254 0.02286 0.03821 0.02286 0.04388 C 0.02286 0.06635 0.02316 0.0632 0.02093 0.07621 C 0.02123 0.08356 0.02108 0.09112 0.02182 0.09868 C 0.02212 0.10036 0.02331 0.10141 0.0239 0.10288 C 0.02464 0.10561 0.02583 0.11128 0.02583 0.11149 C 0.02613 0.12723 0.02627 0.14319 0.02687 0.15914 C 0.02687 0.16061 0.02761 0.16187 0.02791 0.16334 C 0.02835 0.16796 0.02835 0.17279 0.0288 0.17741 C 0.02895 0.17867 0.03073 0.18938 0.03177 0.19295 C 0.03236 0.19484 0.0331 0.19652 0.03385 0.19841 C 0.0334 0.2089 0.03281 0.21898 0.03281 0.22948 C 0.03281 0.23893 0.0337 0.25047 0.03474 0.26034 C 0.03503 0.26265 0.03548 0.26496 0.03578 0.26727 C 0.03607 0.26937 0.03652 0.27105 0.03681 0.27273 C 0.038 0.28176 0.03726 0.28113 0.03874 0.28805 C 0.03934 0.29099 0.03964 0.29414 0.04082 0.29645 L 0.04275 0.30107 C 0.04305 0.30296 0.04305 0.30527 0.04379 0.30674 C 0.04498 0.30947 0.04736 0.31115 0.04869 0.31388 C 0.04943 0.31514 0.04988 0.31682 0.05077 0.31808 C 0.05151 0.31934 0.0527 0.31997 0.05374 0.32081 C 0.05552 0.329 0.05314 0.32228 0.0576 0.32648 C 0.05879 0.32753 0.05953 0.32942 0.06072 0.33067 C 0.06324 0.33382 0.06369 0.33361 0.06665 0.33487 C 0.07601 0.3439 0.07155 0.34075 0.09442 0.33634 C 0.09605 0.33592 0.09694 0.33319 0.09842 0.33214 C 0.09961 0.3313 0.1011 0.3313 0.10243 0.33067 C 0.10436 0.32984 0.10629 0.32858 0.10837 0.32795 C 0.10971 0.32753 0.11386 0.32606 0.11535 0.32501 C 0.11639 0.32438 0.11728 0.32291 0.11832 0.32228 C 0.12025 0.32102 0.12233 0.32039 0.12426 0.31955 C 0.12529 0.31892 0.12633 0.31871 0.12722 0.31808 C 0.12856 0.31703 0.1299 0.31619 0.13123 0.31514 C 0.13227 0.3143 0.13316 0.31304 0.1342 0.31241 C 0.13613 0.31115 0.13821 0.31052 0.14014 0.30968 C 0.14118 0.30905 0.14207 0.30842 0.14311 0.30821 C 0.14519 0.30779 0.14712 0.30737 0.14905 0.30674 C 0.15276 0.30569 0.15231 0.30464 0.15603 0.30254 C 0.15795 0.30107 0.16003 0.30023 0.16211 0.2996 C 0.16449 0.29876 0.1676 0.29855 0.16998 0.29645 C 0.17102 0.29624 0.17206 0.29498 0.17295 0.29414 C 0.17325 0.29267 0.17325 0.29099 0.17399 0.28952 C 0.17562 0.28721 0.17993 0.28407 0.17993 0.28428 C 0.18126 0.28113 0.182 0.27882 0.18393 0.27735 C 0.18586 0.27504 0.18824 0.27399 0.18987 0.27168 C 0.19151 0.26937 0.19284 0.26643 0.19492 0.26412 C 0.19908 0.26034 0.197 0.26265 0.20086 0.25719 C 0.2062 0.2425 0.19878 0.26118 0.2068 0.24732 C 0.20739 0.24648 0.20724 0.2448 0.20784 0.24354 C 0.20828 0.24187 0.20902 0.2404 0.20977 0.23935 C 0.21288 0.23263 0.21214 0.23431 0.2157 0.22948 C 0.21808 0.2194 0.21481 0.23116 0.21971 0.22108 C 0.22031 0.21961 0.22016 0.21793 0.22075 0.21667 C 0.22149 0.21499 0.22283 0.21415 0.22372 0.21247 C 0.22521 0.20995 0.22639 0.20701 0.22773 0.20407 C 0.22832 0.20281 0.22877 0.20113 0.22966 0.19987 C 0.23203 0.19652 0.23486 0.194 0.23664 0.19001 C 0.23723 0.18875 0.23782 0.18707 0.23857 0.18581 C 0.24064 0.18245 0.24495 0.1772 0.24747 0.17594 C 0.25475 0.17258 0.24569 0.17678 0.25445 0.17321 C 0.26455 0.16922 0.24896 0.17468 0.26143 0.17027 C 0.26841 0.1709 0.2831 0.17174 0.29127 0.17321 C 0.2926 0.17342 0.29394 0.17426 0.29528 0.17468 C 0.29691 0.1751 0.29854 0.17573 0.30018 0.17594 C 0.30359 0.17657 0.30686 0.17699 0.31012 0.17741 C 0.32037 0.18098 0.30775 0.17615 0.31814 0.18161 C 0.31948 0.18224 0.32081 0.18245 0.32215 0.18308 C 0.32408 0.18392 0.32601 0.1856 0.32809 0.18581 L 0.34501 0.18728 C 0.34842 0.18896 0.34724 0.1877 0.34887 0.19001 " pathEditMode="relative" rAng="0" ptsTypes="AAAAAAAAAAAAAAAAAAAAAAAAAAAAAAAAAAAAAAAAAAAAAAAAAAAAAAAAAAAAAAAAAAAAAAAAAAAAA">
                                      <p:cBhvr>
                                        <p:cTn id="6" dur="3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191" y="1715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82 0.0063 L -0.00282 0.00651 C -0.00252 0.01281 -0.00237 0.01932 -0.00193 0.02583 C -0.00178 0.0273 -0.00103 0.02856 -0.00089 0.03003 C 0.00119 0.06005 -0.00193 0.04556 0.00104 0.05816 C 0.00149 0.07643 0.00149 0.0949 0.00208 0.11317 C 0.00238 0.12388 0.00238 0.12283 0.00401 0.12996 C 0.00446 0.13416 0.0049 0.13836 0.00505 0.14256 C 0.0055 0.15348 0.00475 0.1644 0.00609 0.17489 C 0.00654 0.17825 0.0101 0.1835 0.0101 0.18371 C 0.01069 0.18812 0.01099 0.19295 0.01203 0.19757 L 0.01396 0.20597 C 0.0147 0.2087 0.01544 0.21143 0.01604 0.21436 C 0.01633 0.21625 0.01663 0.21814 0.01693 0.22003 C 0.01767 0.22276 0.01826 0.2257 0.01901 0.22843 C 0.0196 0.23074 0.02034 0.23536 0.02198 0.23683 C 0.02316 0.23788 0.02465 0.23788 0.02598 0.2383 C 0.03044 0.2446 0.02509 0.23788 0.03088 0.2425 C 0.03296 0.24418 0.03459 0.24712 0.03682 0.24817 L 0.04291 0.2509 C 0.0438 0.25195 0.04469 0.253 0.04588 0.25384 C 0.04588 0.25405 0.0533 0.25719 0.05478 0.25803 L 0.06072 0.26076 C 0.06176 0.26118 0.06265 0.26181 0.06369 0.26223 L 0.0677 0.2637 C 0.0723 0.26307 0.07705 0.26286 0.08166 0.26223 C 0.08299 0.26202 0.08433 0.2616 0.08566 0.26076 C 0.08774 0.25929 0.08952 0.25698 0.0916 0.2551 C 0.10125 0.24607 0.08626 0.26034 0.09858 0.24817 C 0.10051 0.24628 0.10452 0.2425 0.10452 0.24271 C 0.10511 0.24103 0.1057 0.23956 0.10645 0.2383 C 0.10882 0.23431 0.10956 0.2341 0.11239 0.23116 C 0.11491 0.22612 0.11639 0.22234 0.1204 0.21856 C 0.12144 0.21772 0.12248 0.21688 0.12337 0.21583 C 0.12545 0.2131 0.12738 0.21017 0.12931 0.20744 C 0.13005 0.20639 0.13065 0.20534 0.13139 0.2045 L 0.1354 0.2003 C 0.14074 0.18497 0.13361 0.20387 0.1403 0.19043 C 0.14119 0.18875 0.14133 0.18644 0.14223 0.18476 C 0.14401 0.18182 0.14668 0.17972 0.14831 0.17636 C 0.14965 0.17363 0.15024 0.16985 0.15217 0.16797 C 0.15321 0.16692 0.15425 0.16629 0.15514 0.16524 C 0.15737 0.16251 0.15885 0.15894 0.16123 0.15663 C 0.16212 0.15579 0.16331 0.15495 0.1642 0.1539 C 0.16524 0.15264 0.16627 0.15117 0.16717 0.1497 C 0.16969 0.14529 0.1682 0.14592 0.17117 0.14256 C 0.17206 0.14151 0.17325 0.14088 0.17414 0.13983 C 0.17518 0.13857 0.17592 0.13668 0.17711 0.13563 C 0.1783 0.13437 0.17993 0.13395 0.18112 0.13269 C 0.18216 0.13164 0.1829 0.12975 0.18409 0.12849 C 0.18587 0.12639 0.18839 0.12535 0.19003 0.12304 C 0.19107 0.12157 0.19196 0.1201 0.193 0.11863 C 0.19834 0.11254 0.19359 0.11884 0.19894 0.11443 C 0.20101 0.11296 0.20309 0.11086 0.20487 0.10897 C 0.20621 0.1075 0.2074 0.10582 0.20888 0.10456 C 0.20977 0.10393 0.21096 0.10372 0.21185 0.1033 C 0.21289 0.10225 0.21393 0.10141 0.21482 0.10036 C 0.21556 0.09952 0.21601 0.09826 0.2169 0.09763 C 0.21779 0.09679 0.21883 0.09679 0.21987 0.09616 C 0.2212 0.09532 0.22254 0.09448 0.22388 0.09343 C 0.22521 0.09217 0.2264 0.09049 0.22774 0.08923 C 0.22907 0.08797 0.23056 0.08734 0.23174 0.08629 C 0.24318 0.07727 0.22536 0.09091 0.23768 0.07937 C 0.23857 0.07853 0.23976 0.07832 0.2408 0.0779 C 0.24169 0.07706 0.24258 0.0758 0.24377 0.07517 C 0.2457 0.07391 0.24971 0.07223 0.24971 0.07244 C 0.25461 0.07286 0.25965 0.07265 0.26455 0.0737 C 0.26604 0.07412 0.26723 0.07559 0.26856 0.07643 C 0.27866 0.08461 0.25936 0.07076 0.27747 0.08776 L 0.28044 0.09049 C 0.28177 0.09343 0.28341 0.09595 0.28445 0.0991 C 0.28519 0.10099 0.28549 0.10309 0.28652 0.10456 C 0.28727 0.10603 0.28845 0.10645 0.28949 0.1075 C 0.29558 0.12052 0.28771 0.10456 0.2935 0.11443 C 0.29424 0.1159 0.29454 0.11758 0.29543 0.11863 C 0.2984 0.12241 0.30033 0.12367 0.30345 0.12576 " pathEditMode="relative" rAng="0" ptsTypes="AAAAAAAAAAAAAAAAAAAAAAAAAAAAAAAAAAAAAAAAAAAAAAAAAAAAAAAAAAAAAAAAAAAAAAAAAAAA">
                                      <p:cBhvr>
                                        <p:cTn id="8" dur="3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306" y="1287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33 0.00105 L -0.00133 0.00126 C 0.00312 0.0042 0.00579 0.00462 0.00846 0.00945 C 0.00936 0.01071 0.00965 0.0126 0.01054 0.01365 C 0.01173 0.01491 0.01336 0.01512 0.01455 0.01638 C 0.02405 0.02729 0.01678 0.02309 0.02346 0.02624 C 0.02405 0.02771 0.02494 0.02897 0.02539 0.03044 C 0.02598 0.03233 0.02569 0.03464 0.02643 0.03611 C 0.02836 0.03989 0.03341 0.04598 0.03341 0.04619 C 0.0337 0.04745 0.03385 0.04892 0.03444 0.05018 C 0.03548 0.05312 0.03756 0.05543 0.0383 0.05858 C 0.04068 0.06844 0.03771 0.05627 0.04142 0.06844 C 0.0438 0.07663 0.04053 0.06886 0.04439 0.07684 C 0.04662 0.08671 0.04365 0.07453 0.04736 0.08671 C 0.04766 0.08818 0.04795 0.08944 0.04825 0.09091 C 0.0487 0.0928 0.0487 0.0949 0.04929 0.09658 C 0.04974 0.09784 0.05063 0.09847 0.05137 0.09931 C 0.05226 0.10371 0.05345 0.1077 0.05434 0.11211 C 0.05463 0.114 0.05478 0.11589 0.05523 0.11778 C 0.05567 0.11925 0.05656 0.12051 0.05731 0.12198 C 0.05968 0.13563 0.0582 0.12954 0.06117 0.14025 C 0.06161 0.14298 0.06191 0.14592 0.06221 0.14864 C 0.06325 0.15599 0.06295 0.15221 0.06428 0.15851 C 0.06458 0.16061 0.06547 0.16607 0.06621 0.16838 C 0.06681 0.16985 0.06755 0.17111 0.06814 0.17258 C 0.06918 0.17489 0.07007 0.17741 0.07111 0.17951 C 0.072 0.18119 0.07334 0.18224 0.07423 0.18371 C 0.07557 0.18644 0.07675 0.18938 0.07809 0.19231 L 0.08017 0.19651 C 0.08106 0.20029 0.08151 0.20281 0.08314 0.20638 C 0.08358 0.20743 0.08447 0.20827 0.08507 0.20911 C 0.08611 0.21478 0.08655 0.21688 0.08715 0.22318 C 0.08878 0.2448 0.08715 0.23347 0.08908 0.24858 C 0.08937 0.25089 0.08967 0.2532 0.09012 0.25551 C 0.09056 0.25845 0.09086 0.26139 0.09205 0.26391 L 0.09412 0.26811 C 0.09635 0.27818 0.09487 0.2742 0.09798 0.28091 C 0.09962 0.28784 0.09784 0.28301 0.10199 0.28784 C 0.10303 0.2891 0.10377 0.29099 0.10496 0.29204 C 0.10823 0.2954 0.10867 0.29435 0.11194 0.29624 C 0.11327 0.29708 0.11461 0.29834 0.11595 0.29918 C 0.12278 0.30338 0.11862 0.30065 0.12382 0.30338 C 0.1256 0.30422 0.12708 0.30548 0.12886 0.30611 C 0.13109 0.30695 0.13346 0.30716 0.13584 0.30758 C 0.13747 0.30842 0.13911 0.30968 0.14074 0.31031 C 0.14623 0.31304 0.15187 0.31262 0.15766 0.31325 C 0.16791 0.31808 0.1636 0.3164 0.17058 0.31892 L 0.26218 0.31745 C 0.26529 0.31724 0.26915 0.31346 0.27197 0.31178 C 0.27613 0.30926 0.27479 0.31115 0.27999 0.30905 C 0.28177 0.30821 0.28326 0.30695 0.28504 0.30611 C 0.28756 0.30506 0.29023 0.30422 0.29291 0.30338 L 0.29691 0.30191 C 0.30939 0.2975 0.29395 0.30317 0.30389 0.29918 C 0.30805 0.2975 0.3082 0.29771 0.3128 0.29624 C 0.31414 0.29582 0.31547 0.2954 0.31681 0.29498 C 0.31978 0.29351 0.3226 0.29141 0.32572 0.29078 C 0.33344 0.28889 0.32972 0.28973 0.3367 0.28784 C 0.34205 0.28826 0.34739 0.28805 0.35259 0.28931 C 0.35452 0.28973 0.35734 0.29498 0.35852 0.29624 C 0.35882 0.29666 0.35927 0.29624 0.35956 0.29624 L 0.37738 0.30611 " pathEditMode="relative" rAng="0" ptsTypes="AAAAAAAAAAAAAAAAAAAAAAAAAAAAAAAAAAAAAAAAAAAAAAAAAAAAAAAAAAAAAA">
                                      <p:cBhvr>
                                        <p:cTn id="10" dur="3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928" y="15893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52 0.0065 L 0.00252 0.00671 C 0.00549 0.00734 0.00846 0.00776 0.01143 0.00923 C 0.01277 0.00986 0.01544 0.01301 0.01633 0.0149 C 0.01707 0.01616 0.01752 0.01784 0.01841 0.0191 C 0.01989 0.02162 0.02197 0.0233 0.02331 0.02603 C 0.02791 0.0359 0.02241 0.02351 0.02731 0.03737 C 0.02791 0.03884 0.02865 0.0401 0.02924 0.04157 C 0.03251 0.04786 0.03162 0.04639 0.03533 0.05143 C 0.03563 0.0529 0.03578 0.05437 0.03622 0.05563 C 0.03741 0.05857 0.03889 0.0613 0.04023 0.06403 L 0.04216 0.06823 C 0.0429 0.0697 0.04379 0.07096 0.04424 0.07243 C 0.04557 0.07831 0.04468 0.07558 0.04721 0.08104 C 0.0475 0.08293 0.04765 0.08482 0.04825 0.0865 C 0.04854 0.08776 0.04958 0.08838 0.05018 0.08943 C 0.05136 0.09153 0.0524 0.09384 0.05315 0.09636 C 0.05404 0.09909 0.05374 0.10266 0.05522 0.10476 C 0.0573 0.10791 0.05879 0.10938 0.06012 0.11337 C 0.06057 0.11463 0.06072 0.1161 0.06116 0.11757 C 0.06606 0.13625 0.06072 0.11442 0.06413 0.13017 C 0.06472 0.1331 0.06562 0.13583 0.06606 0.13856 C 0.06636 0.14045 0.06636 0.14255 0.0671 0.14423 C 0.06784 0.14591 0.06903 0.14696 0.07007 0.14843 C 0.07037 0.15137 0.07037 0.1541 0.07111 0.15683 C 0.07141 0.15851 0.07259 0.15956 0.07304 0.16103 C 0.07363 0.16334 0.07363 0.16586 0.07408 0.16817 C 0.07437 0.16964 0.07482 0.1709 0.07497 0.17237 C 0.07705 0.18244 0.07497 0.17342 0.07705 0.18496 C 0.07734 0.18643 0.07779 0.1879 0.07809 0.18916 C 0.07838 0.19126 0.07927 0.19693 0.08002 0.19903 C 0.08076 0.20113 0.08432 0.20764 0.08491 0.2089 C 0.08536 0.21037 0.08551 0.21184 0.08595 0.2131 C 0.0864 0.21436 0.08759 0.21478 0.08803 0.21604 C 0.08863 0.21772 0.08833 0.21981 0.08892 0.2217 C 0.0907 0.22674 0.09798 0.23997 0.10095 0.24123 C 0.10288 0.24228 0.1051 0.24249 0.10689 0.24417 C 0.11119 0.24816 0.10867 0.24669 0.11475 0.24837 C 0.11654 0.24921 0.11802 0.25047 0.1198 0.2511 C 0.12143 0.25173 0.12307 0.25257 0.1247 0.25257 L 0.25 0.2511 C 0.25727 0.24774 0.25252 0.24942 0.26692 0.2511 C 0.26989 0.25152 0.27301 0.25215 0.27598 0.25257 C 0.28681 0.25761 0.28177 0.25614 0.29082 0.25824 L 0.29676 0.26097 C 0.2978 0.26139 0.29884 0.2616 0.29973 0.26243 C 0.30077 0.26327 0.30166 0.26453 0.3027 0.26516 C 0.30463 0.26642 0.30879 0.2681 0.30879 0.26831 C 0.31369 0.27503 0.30953 0.27083 0.31769 0.27356 C 0.31977 0.2744 0.3217 0.27545 0.32363 0.2765 C 0.32363 0.27671 0.32957 0.27923 0.32957 0.27944 C 0.33091 0.28028 0.33224 0.28133 0.33358 0.28217 C 0.33625 0.28322 0.33892 0.28364 0.3416 0.2849 C 0.34456 0.28637 0.3462 0.28721 0.34946 0.28763 C 0.36609 0.28994 0.36535 0.28154 0.36535 0.29204 L 0.36535 0.29225 " pathEditMode="relative" rAng="0" ptsTypes="AAAAAAAAAAAAAAAAAAAAAAAAAAAAAAAAAAAAAAAAAAAAAAAAAAAAAAAA">
                                      <p:cBhvr>
                                        <p:cTn id="12" dur="3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141" y="14277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91E-6 -1.41717E-6 L -2.7791E-6 0.00021 C 0.00253 0.00231 0.0055 0.00399 0.00787 0.00693 C 0.00861 0.00798 0.00846 0.00987 0.00891 0.01113 C 0.01039 0.01596 0.01218 0.02058 0.01381 0.0252 L 0.01678 0.0338 C 0.01767 0.04262 0.01752 0.04451 0.01886 0.05207 C 0.01886 0.05228 0.02123 0.06635 0.02183 0.06929 C 0.02212 0.07118 0.02257 0.07285 0.02287 0.07474 L 0.02479 0.08881 L 0.02583 0.09616 C 0.02613 0.10645 0.02628 0.11673 0.02672 0.12723 C 0.02687 0.12975 0.02762 0.13185 0.02791 0.13437 C 0.02969 0.14844 0.02776 0.13794 0.03192 0.15537 L 0.03281 0.15977 C 0.03326 0.16124 0.03355 0.16271 0.03385 0.16397 C 0.03459 0.16628 0.03504 0.1688 0.03593 0.17111 C 0.03637 0.17258 0.03727 0.17384 0.03786 0.17531 C 0.04009 0.18497 0.03697 0.17321 0.04187 0.18518 C 0.0432 0.18875 0.04291 0.19316 0.0438 0.19652 C 0.04424 0.1982 0.04528 0.19925 0.04588 0.20072 C 0.04662 0.20344 0.04691 0.20659 0.04781 0.20932 C 0.0484 0.21121 0.04899 0.2131 0.04974 0.21478 C 0.05092 0.21772 0.05345 0.22255 0.05493 0.22486 C 0.05523 0.22675 0.05523 0.22885 0.05597 0.23053 C 0.05746 0.23494 0.06013 0.23998 0.0628 0.24313 C 0.06651 0.24753 0.06562 0.24439 0.06889 0.25026 C 0.07022 0.2532 0.07141 0.25614 0.07275 0.25887 C 0.07349 0.26034 0.07423 0.2616 0.07482 0.26307 C 0.07542 0.26496 0.07601 0.26706 0.07675 0.26832 C 0.07735 0.26958 0.07824 0.27 0.07883 0.27084 C 0.07958 0.27294 0.08002 0.27441 0.08076 0.27567 C 0.08195 0.27945 0.0818 0.27987 0.08388 0.28428 C 0.08477 0.28596 0.08596 0.2868 0.08685 0.28869 C 0.08804 0.29015 0.08878 0.29351 0.08982 0.29561 C 0.09041 0.29645 0.0913 0.2975 0.0919 0.29855 C 0.09739 0.30821 0.08967 0.29687 0.0968 0.30695 C 0.09784 0.31115 0.09769 0.31178 0.09977 0.31556 C 0.10066 0.31703 0.10184 0.31829 0.10273 0.31976 C 0.10556 0.3248 0.1063 0.33131 0.11194 0.33382 L 0.11491 0.33529 C 0.11832 0.34264 0.11476 0.33718 0.12085 0.34075 C 0.1305 0.34684 0.11639 0.34096 0.12782 0.34537 C 0.13525 0.3523 0.12575 0.3439 0.1348 0.34957 C 0.13584 0.3502 0.13673 0.35167 0.13792 0.3523 C 0.14193 0.3544 0.14831 0.35587 0.15276 0.3565 C 0.15974 0.35755 0.17384 0.35923 0.17384 0.35944 C 0.18112 0.36448 0.17503 0.36091 0.18676 0.36364 C 0.19047 0.36427 0.19403 0.367 0.19775 0.36784 C 0.20235 0.36868 0.2071 0.36868 0.2117 0.3691 C 0.21333 0.36973 0.21512 0.37015 0.21675 0.37057 C 0.21957 0.37141 0.22209 0.37288 0.22462 0.3733 C 0.22907 0.37435 0.23338 0.37435 0.23768 0.37477 C 0.24377 0.37707 0.24035 0.37561 0.24778 0.37917 C 0.24882 0.37959 0.25 0.3798 0.25075 0.38064 C 0.25164 0.38148 0.25267 0.38274 0.25357 0.38337 C 0.25475 0.384 0.25579 0.38421 0.25683 0.38484 C 0.25876 0.38652 0.26069 0.38862 0.26277 0.39051 C 0.26366 0.39135 0.26455 0.39282 0.26574 0.39324 L 0.26871 0.39471 C 0.26975 0.39618 0.27079 0.39744 0.27168 0.39891 C 0.27287 0.40059 0.27361 0.4029 0.27479 0.40458 C 0.27569 0.40563 0.27702 0.40605 0.27776 0.40752 C 0.28103 0.41235 0.28296 0.41907 0.28667 0.42305 C 0.29053 0.42704 0.29142 0.42746 0.29469 0.43292 C 0.29573 0.4346 0.29677 0.43649 0.29766 0.4388 C 0.2984 0.44006 0.2987 0.44195 0.29988 0.443 C 0.30063 0.44384 0.30181 0.44384 0.30285 0.44426 C 0.30345 0.44573 0.30374 0.44762 0.30478 0.44846 C 0.30597 0.44951 0.30746 0.4493 0.30879 0.44993 C 0.31087 0.45119 0.31265 0.45308 0.31473 0.45413 C 0.31592 0.45476 0.34026 0.4663 0.34279 0.46672 C 0.34917 0.4684 0.34977 0.46819 0.35674 0.47134 C 0.37367 0.47806 0.35437 0.47113 0.36669 0.47554 C 0.36803 0.47638 0.36936 0.47764 0.3707 0.47827 C 0.37411 0.47995 0.37575 0.4789 0.37871 0.481 C 0.37975 0.48184 0.38064 0.48289 0.38183 0.48394 C 0.38272 0.48583 0.38376 0.48772 0.3848 0.48961 C 0.38569 0.49108 0.38688 0.49213 0.38777 0.49381 C 0.38925 0.49633 0.39044 0.49927 0.39178 0.50242 C 0.39237 0.50389 0.39267 0.50578 0.39371 0.5064 L 0.39772 0.50934 C 0.39876 0.51081 0.39994 0.51207 0.40069 0.51354 C 0.40128 0.5148 0.40098 0.51669 0.40172 0.51795 C 0.40247 0.51921 0.40365 0.51963 0.40469 0.52068 C 0.40544 0.52152 0.40603 0.52257 0.40662 0.52341 L 0.40885 0.53181 L 0.40885 0.53244 " pathEditMode="relative" rAng="0" ptsTypes="AAAAAAAAAAAAAAAAAAAAAAAAAAAAAAAAAAAAAAAAAAAAAAAAAAAAAAAAAAAAAAAAAAAAAAAAAAAAAAAAAAAAAAAA">
                                      <p:cBhvr>
                                        <p:cTn id="14" dur="3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442" y="26622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742 -0.00147 L 0.00742 -0.00126 C 0.02508 0.01848 0.01083 -3.40542E-6 0.0233 0.02226 C 0.02598 0.0273 0.02969 0.03129 0.03221 0.03633 C 0.03503 0.04199 0.03637 0.04892 0.03919 0.05459 C 0.04275 0.06215 0.0472 0.06866 0.05106 0.0758 C 0.05255 0.07853 0.05374 0.08146 0.05507 0.08419 C 0.05596 0.08608 0.05715 0.08776 0.05804 0.08986 C 0.05878 0.09154 0.05938 0.09364 0.05997 0.09553 C 0.06101 0.09784 0.06205 0.10015 0.06309 0.10246 C 0.0671 0.12534 0.06086 0.09301 0.06606 0.11233 C 0.06665 0.11464 0.06621 0.11716 0.06695 0.11947 C 0.06799 0.12199 0.06977 0.12387 0.07096 0.12639 C 0.07214 0.12912 0.07289 0.13206 0.07393 0.13479 C 0.07422 0.13563 0.07793 0.14445 0.07897 0.14613 C 0.08417 0.15495 0.08209 0.14634 0.08892 0.16293 C 0.0953 0.17888 0.09011 0.16712 0.09679 0.17993 C 0.09753 0.18119 0.09798 0.18287 0.09887 0.18413 C 0.10065 0.18623 0.10302 0.18728 0.10481 0.18959 C 0.10748 0.19337 0.11 0.19736 0.11267 0.20093 C 0.1146 0.20345 0.11683 0.20534 0.11876 0.20807 C 0.12084 0.211 0.12247 0.21478 0.1247 0.21772 C 0.12589 0.2194 0.12752 0.22045 0.12871 0.22213 C 0.12945 0.22318 0.12975 0.22507 0.13064 0.22633 C 0.13479 0.232 0.13687 0.23242 0.14162 0.23746 C 0.14712 0.24355 0.14177 0.2404 0.14756 0.24313 C 0.1578 0.25782 0.14385 0.23851 0.1535 0.25006 C 0.15498 0.25195 0.15587 0.25425 0.15751 0.25572 C 0.16627 0.26475 0.15424 0.24838 0.16345 0.25992 C 0.16552 0.26265 0.16671 0.26748 0.16938 0.26853 C 0.17072 0.26895 0.17206 0.26916 0.17339 0.26979 C 0.17473 0.27063 0.17606 0.27189 0.1774 0.27273 C 0.17829 0.27315 0.17933 0.27357 0.18037 0.27399 C 0.18482 0.2805 0.18037 0.27483 0.19121 0.28113 C 0.19299 0.28197 0.19447 0.28344 0.19625 0.28386 C 0.20011 0.28491 0.20427 0.28491 0.20813 0.28533 C 0.2206 0.28974 0.20516 0.28407 0.21511 0.28806 C 0.21644 0.28869 0.21778 0.2889 0.21912 0.28953 C 0.22045 0.29037 0.22164 0.29184 0.22312 0.29226 C 0.22639 0.29331 0.22966 0.29331 0.23307 0.29373 C 0.2347 0.29478 0.23634 0.29562 0.23797 0.29667 C 0.23931 0.2975 0.24064 0.29855 0.24198 0.29939 C 0.24391 0.30044 0.24599 0.30107 0.24792 0.30212 C 0.2491 0.30296 0.25534 0.30695 0.25786 0.30779 C 0.26113 0.30884 0.26454 0.30947 0.26781 0.31073 C 0.26885 0.31094 0.26974 0.31157 0.27078 0.31199 C 0.27315 0.31304 0.27553 0.31367 0.27776 0.31493 C 0.27909 0.31556 0.28043 0.31682 0.28176 0.31766 C 0.28681 0.3206 0.28711 0.32018 0.29171 0.32186 C 0.30181 0.32585 0.29527 0.32375 0.30359 0.32606 C 0.32066 0.33824 0.29602 0.32186 0.31858 0.33173 C 0.32007 0.33236 0.32111 0.33488 0.32244 0.33593 C 0.32407 0.33719 0.32586 0.33761 0.32749 0.33866 C 0.33521 0.34411 0.326 0.3395 0.33343 0.34306 C 0.33862 0.35041 0.33402 0.34432 0.34144 0.35146 C 0.34278 0.35272 0.34412 0.35419 0.34545 0.35566 C 0.34649 0.35692 0.34723 0.3586 0.34842 0.35986 C 0.34961 0.36112 0.35109 0.36154 0.35228 0.36259 C 0.35436 0.36448 0.35629 0.36637 0.35837 0.36826 C 0.36431 0.37435 0.37099 0.37918 0.37618 0.38652 C 0.38316 0.39639 0.38138 0.39471 0.39014 0.40353 C 0.39311 0.40647 0.39652 0.40836 0.39905 0.41193 C 0.4029 0.41739 0.40083 0.41508 0.40498 0.41886 C 0.40751 0.42956 0.40409 0.41655 0.40795 0.42726 C 0.40988 0.43292 0.4081 0.43082 0.41003 0.43712 C 0.41048 0.4388 0.41122 0.44027 0.41196 0.44132 C 0.41285 0.44258 0.41419 0.443 0.41493 0.44426 C 0.4176 0.44783 0.41834 0.45098 0.41998 0.45539 C 0.42161 0.46526 0.42087 0.45917 0.42087 0.47386 L 0.42087 0.47407 " pathEditMode="relative" rAng="0" ptsTypes="AAAAAAAAAAAAAAAAAAAAAAAAAAAAAAAAAAAAAAAAAAAAAAAAAAAAAAAAAAAAAAAAAAAAAA">
                                      <p:cBhvr>
                                        <p:cTn id="16" dur="3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680" y="237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9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8000"/>
                                      </p:to>
                                    </p:animClr>
                                    <p:animClr clrSpc="rgb" dir="cw">
                                      <p:cBhvr>
                                        <p:cTn id="2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8000"/>
                                      </p:to>
                                    </p:animClr>
                                    <p:set>
                                      <p:cBhvr>
                                        <p:cTn id="2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9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8000"/>
                                      </p:to>
                                    </p:animClr>
                                    <p:animClr clrSpc="rgb" dir="cw">
                                      <p:cBhvr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8000"/>
                                      </p:to>
                                    </p:animClr>
                                    <p:set>
                                      <p:cBhvr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0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7456 0.29918 L 0.37456 0.29939 C 0.37708 0.29729 0.3799 0.2954 0.38243 0.29351 C 0.38346 0.29267 0.38436 0.29141 0.38539 0.29057 C 0.38629 0.28994 0.38747 0.28994 0.38836 0.28931 C 0.39 0.28805 0.39222 0.28574 0.39341 0.28364 C 0.39475 0.28091 0.39564 0.27755 0.39727 0.27525 C 0.39801 0.2742 0.39876 0.27336 0.39935 0.27231 C 0.40187 0.2679 0.40187 0.26412 0.40722 0.26244 C 0.41642 0.25992 0.41063 0.26118 0.42518 0.25971 C 0.43349 0.25572 0.42399 0.25992 0.443 0.25677 C 0.44522 0.25656 0.44819 0.25362 0.44997 0.25257 C 0.4519 0.25152 0.45398 0.25068 0.45606 0.24984 C 0.46645 0.24585 0.45606 0.25089 0.46497 0.24711 C 0.4669 0.24627 0.46883 0.24438 0.47091 0.24417 L 0.48783 0.2427 C 0.48872 0.24228 0.48991 0.24207 0.4908 0.24144 C 0.49288 0.23976 0.49674 0.23577 0.49674 0.23598 C 0.49703 0.2343 0.49733 0.23284 0.49778 0.23158 C 0.49822 0.23011 0.49926 0.22885 0.49971 0.22738 C 0.5006 0.22465 0.50149 0.2152 0.50178 0.21331 C 0.50134 0.20764 0.50119 0.20197 0.50075 0.1963 C 0.5006 0.19483 0.49985 0.19357 0.49971 0.1921 C 0.49822 0.1772 0.49985 0.17846 0.49674 0.16544 C 0.49644 0.16397 0.49614 0.1625 0.4957 0.16124 C 0.49392 0.15599 0.49347 0.15746 0.4908 0.15284 C 0.49006 0.15137 0.48976 0.14969 0.48872 0.14864 C 0.48768 0.14717 0.48605 0.14676 0.48486 0.14571 C 0.48382 0.14487 0.48293 0.14361 0.48189 0.14298 C 0.4712 0.13626 0.47966 0.14361 0.47284 0.13731 C 0.45324 0.13878 0.45962 0.13479 0.45205 0.14004 L 0.45205 0.14025 " pathEditMode="relative" rAng="0" ptsTypes="AAAAAAAAAAAAAAAAAAAAAAAAAAAAAAAA">
                                      <p:cBhvr>
                                        <p:cTn id="30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354" y="-8104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0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655 0.2849 L 0.3655 0.28511 C 0.36802 0.28658 0.37069 0.28868 0.37336 0.29036 C 0.37797 0.2933 0.37693 0.28973 0.38138 0.29876 L 0.38524 0.30736 C 0.38569 0.30862 0.38569 0.3103 0.38628 0.31156 C 0.3888 0.31681 0.39073 0.31639 0.39519 0.31849 L 0.39831 0.31996 C 0.3989 0.32143 0.39934 0.3229 0.40024 0.32416 C 0.40113 0.32542 0.40217 0.32626 0.4032 0.32689 C 0.40796 0.33025 0.41924 0.32962 0.42117 0.32983 L 0.43794 0.33109 L 0.44492 0.33256 C 0.44759 0.33319 0.45027 0.3334 0.45294 0.33403 C 0.45398 0.33424 0.45487 0.33508 0.45591 0.3355 C 0.45754 0.33592 0.45917 0.33613 0.46095 0.33676 C 0.46184 0.33718 0.46288 0.33802 0.46392 0.33823 C 0.46719 0.33886 0.47046 0.33907 0.47387 0.3397 C 0.47506 0.34012 0.47936 0.34138 0.4807 0.34243 C 0.48218 0.34348 0.48679 0.34852 0.48768 0.34956 C 0.48857 0.35292 0.48872 0.35523 0.49065 0.35796 C 0.49154 0.35901 0.49272 0.35985 0.49376 0.36069 C 0.49599 0.37056 0.49673 0.36993 0.49465 0.38169 C 0.49436 0.38337 0.49361 0.38484 0.49272 0.3861 C 0.49079 0.38883 0.48916 0.38904 0.48679 0.3903 C 0.48293 0.39575 0.48679 0.39114 0.47981 0.39449 C 0.47832 0.39512 0.47714 0.39638 0.4758 0.39722 C 0.46897 0.401 0.47135 0.39848 0.46585 0.40289 C 0.46051 0.4073 0.46541 0.40457 0.45991 0.40709 C 0.45917 0.40793 0.45873 0.4094 0.45784 0.40982 C 0.44937 0.41591 0.45383 0.41003 0.45101 0.41423 L 0.45101 0.41444 " pathEditMode="relative" rAng="0" ptsTypes="AAAAAAAAAAAAAAAAAAAAAAAAAAAAAAAA">
                                      <p:cBhvr>
                                        <p:cTn id="32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17" y="64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0582 0.12744 L 0.30582 0.12765 C 0.30612 0.12136 0.30612 0.11527 0.30686 0.10918 C 0.30701 0.1075 0.30835 0.10645 0.30879 0.10498 C 0.30998 0.10183 0.31028 0.097 0.31087 0.09364 C 0.31102 0.09217 0.31161 0.09091 0.31176 0.08944 C 0.31339 0.07916 0.31236 0.08063 0.31384 0.06845 C 0.31399 0.06698 0.31443 0.06551 0.31488 0.06425 C 0.31443 0.05585 0.31458 0.04724 0.31384 0.03884 C 0.31354 0.03549 0.31221 0.03234 0.31176 0.02898 C 0.31117 0.02394 0.31132 0.01869 0.31087 0.01365 C 0.30998 0.00378 0.30968 0.00861 0.3079 -0.00189 C 0.30746 -0.00378 0.30657 -0.00965 0.30582 -0.01175 C 0.30538 -0.01322 0.30449 -0.01448 0.30389 -0.01595 C 0.30078 -0.03359 0.30478 -0.01175 0.30182 -0.02582 C 0.30152 -0.02771 0.30137 -0.0296 0.30092 -0.03149 C 0.30048 -0.03296 0.29959 -0.03422 0.29885 -0.03569 C 0.29855 -0.03695 0.29855 -0.03863 0.29796 -0.03989 C 0.29647 -0.04241 0.29395 -0.04388 0.29291 -0.04682 C 0.28935 -0.05689 0.29306 -0.04891 0.28801 -0.05521 C 0.28578 -0.05794 0.28459 -0.06256 0.28192 -0.06382 C 0.27866 -0.06529 0.27851 -0.06508 0.27509 -0.06802 C 0.27405 -0.06886 0.27316 -0.06991 0.27198 -0.07075 C 0.27108 -0.07138 0.27005 -0.07159 0.26901 -0.07222 C 0.26515 -0.07432 0.26233 -0.07642 0.25817 -0.07789 C 0.25624 -0.07852 0.25416 -0.07873 0.25223 -0.07915 C 0.24466 -0.08629 0.25416 -0.07789 0.24525 -0.08335 C 0.24407 -0.08398 0.24347 -0.08608 0.24228 -0.08629 C 0.23531 -0.08755 0.22833 -0.08713 0.22135 -0.08755 C 0.20369 -0.0907 0.21066 -0.08902 0.20042 -0.09175 C 0.19181 -0.09133 0.1832 -0.09133 0.17459 -0.09049 C 0.16939 -0.08986 0.17162 -0.08839 0.16657 -0.08629 C 0.16464 -0.08545 0.16271 -0.08524 0.16063 -0.08482 C 0.14994 -0.07579 0.16078 -0.08398 0.15173 -0.07915 C 0.15039 -0.07852 0.14905 -0.07726 0.14772 -0.07642 C 0.14683 -0.07579 0.14579 -0.07537 0.14475 -0.07495 C 0.14341 -0.07306 0.14223 -0.07096 0.14074 -0.06928 C 0.1354 -0.06319 0.12901 -0.05962 0.12293 -0.05521 C 0.12085 -0.05395 0.11892 -0.05227 0.11699 -0.05101 C 0.11521 -0.05017 0.11357 -0.04954 0.11194 -0.04829 C 0.11046 -0.04724 0.10927 -0.04535 0.10793 -0.04409 C 0.09754 -0.03359 0.11313 -0.05017 0.10199 -0.03695 C 0.09843 -0.03275 0.09917 -0.0359 0.09606 -0.03002 C 0.09457 -0.02729 0.09205 -0.02162 0.09205 -0.02141 C 0.08952 -0.01091 0.09294 -0.02393 0.08908 -0.01322 C 0.08863 -0.01175 0.08848 -0.01028 0.08804 -0.00881 C 0.08759 -0.00734 0.08655 -0.00629 0.08611 -0.00462 C 0.08566 -0.00336 0.08551 -0.00189 0.08507 -0.00042 C 0.08314 0.00609 0.08225 0.00567 0.08106 0.01365 C 0.08047 0.01806 0.07943 0.02478 0.07913 0.02898 C 0.07869 0.03423 0.07839 0.03926 0.07809 0.04451 C 0.0769 0.06635 0.07869 0.05774 0.07616 0.06845 C 0.07512 0.08503 0.07453 0.09574 0.07319 0.11338 C 0.0729 0.11632 0.07245 0.11905 0.07215 0.12178 C 0.07022 0.14004 0.0723 0.12535 0.07022 0.13584 C 0.06948 0.13941 0.06918 0.14235 0.06815 0.14571 C 0.06755 0.1476 0.06681 0.14949 0.06622 0.15138 C 0.06369 0.15957 0.06711 0.15159 0.06325 0.15978 C 0.06295 0.16167 0.0628 0.16356 0.06221 0.16545 C 0.0585 0.17762 0.06161 0.16209 0.05924 0.17384 C 0.05627 0.18875 0.06102 0.16776 0.05627 0.18791 C 0.05597 0.18938 0.05568 0.19085 0.05523 0.19211 C 0.05464 0.194 0.05389 0.19589 0.0533 0.19778 C 0.05285 0.19904 0.05285 0.20072 0.05226 0.20198 C 0.05152 0.20366 0.05033 0.20471 0.04929 0.20618 C 0.04899 0.20807 0.04899 0.21017 0.04825 0.21185 C 0.04706 0.21478 0.04424 0.21709 0.04231 0.21877 C 0.04172 0.22024 0.04113 0.22192 0.04038 0.22297 C 0.03949 0.22423 0.03845 0.22507 0.03742 0.22591 C 0.03608 0.22696 0.03474 0.22801 0.03341 0.22864 C 0.03177 0.22948 0.02584 0.23116 0.0245 0.23158 C 0.01619 0.23095 0.00787 0.23137 -0.00044 0.23011 C -0.00163 0.2299 -0.00237 0.22801 -0.00341 0.22717 C -0.00593 0.2257 -0.00875 0.22444 -0.01143 0.22297 C -0.01232 0.22255 -0.01336 0.22213 -0.0144 0.22171 C -0.01603 0.22066 -0.01766 0.2194 -0.0193 0.21877 C -0.03859 0.21143 -0.01707 0.22129 -0.0282 0.21604 C -0.03221 0.21059 -0.02805 0.21541 -0.03325 0.21185 C -0.04097 0.20639 -0.03177 0.21122 -0.03919 0.20765 L -0.04513 0.19904 L -0.0481 0.19484 C -0.04854 0.19358 -0.04854 0.1919 -0.04913 0.19064 C -0.04958 0.18959 -0.05047 0.18896 -0.05106 0.18791 C -0.05225 0.18602 -0.05314 0.18413 -0.05418 0.18224 C -0.05552 0.17951 -0.057 0.17678 -0.05804 0.17384 C -0.06057 0.16713 -0.05908 0.16964 -0.06205 0.16545 C -0.06235 0.16398 -0.06264 0.16251 -0.06309 0.16125 C -0.06353 0.15978 -0.06457 0.15852 -0.06502 0.15705 C -0.06561 0.15516 -0.06546 0.15306 -0.06606 0.15138 C -0.0671 0.14823 -0.06873 0.14571 -0.07007 0.14298 L -0.072 0.13878 C -0.07274 0.13731 -0.07333 0.13584 -0.07408 0.13437 C -0.07497 0.13269 -0.07615 0.1308 -0.07704 0.12891 C -0.07779 0.12702 -0.07808 0.12493 -0.07897 0.12325 C -0.0815 0.11821 -0.08328 0.11863 -0.08699 0.11485 C -0.09174 0.11002 -0.0858 0.11359 -0.09189 0.11065 C -0.10228 0.09595 -0.08818 0.11527 -0.09783 0.10351 C -0.09931 0.10183 -0.1005 0.09973 -0.10184 0.09784 L -0.10377 0.09511 L -0.10377 0.09532 " pathEditMode="relative" rAng="0" ptsTypes="AAAAAAAAAAAAAAAAAAAAAAAAAAAAAAAAAAAAAAAAAAAAAAAAAAAAAAAAAAAAAAAAAAAAAAAAAAAAAAAAAAAAAAAAAAAAAAAAAAAA">
                                      <p:cBhvr>
                                        <p:cTn id="38" dur="4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027" y="-5753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2057 0.46988 L 0.42057 0.47009 C 0.41953 0.47407 0.41879 0.47848 0.41745 0.48247 C 0.41701 0.48415 0.41582 0.4852 0.41552 0.48667 C 0.41478 0.49003 0.41552 0.4936 0.41448 0.49654 C 0.41404 0.49801 0.41255 0.49759 0.41152 0.49801 C 0.41092 0.49864 0.40691 0.502 0.40662 0.50368 C 0.40053 0.52908 0.40973 0.50179 0.40365 0.519 C 0.4032 0.52614 0.40305 0.53307 0.40261 0.54021 C 0.40172 0.55428 0.40172 0.54777 0.40068 0.55994 C 0.39919 0.57548 0.40157 0.56876 0.39667 0.57821 C 0.39637 0.57947 0.39608 0.58094 0.39563 0.58241 C 0.39504 0.58388 0.394 0.58493 0.3937 0.58661 C 0.3891 0.60424 0.39415 0.59249 0.38969 0.60214 C 0.38732 0.61201 0.39073 0.60005 0.38568 0.61054 C 0.38509 0.6118 0.38539 0.61369 0.38464 0.61474 C 0.38079 0.6202 0.3793 0.6202 0.3747 0.62167 C 0.37069 0.62755 0.37529 0.62188 0.36787 0.62587 C 0.36668 0.6265 0.36594 0.62797 0.36475 0.62881 C 0.36238 0.63049 0.35822 0.63112 0.35584 0.63154 C 0.34397 0.63826 0.35763 0.63112 0.3459 0.63574 C 0.33105 0.64183 0.34293 0.63889 0.33001 0.64141 C 0.31903 0.64665 0.32838 0.64288 0.31205 0.6456 C 0.31042 0.64581 0.30878 0.64665 0.30715 0.64707 C 0.30344 0.6477 0.29988 0.64791 0.29617 0.64854 C 0.29097 0.64749 0.28562 0.64686 0.28028 0.6456 C 0.27924 0.64539 0.27835 0.64456 0.27731 0.64414 C 0.27568 0.64372 0.27405 0.6433 0.27241 0.64288 C 0.27137 0.64141 0.27048 0.63973 0.26929 0.63868 C 0.26855 0.63784 0.26736 0.63784 0.26633 0.63721 C 0.26499 0.63637 0.26365 0.63553 0.26247 0.63448 C 0.26068 0.6328 0.25905 0.6307 0.25742 0.62881 C 0.25682 0.6265 0.25623 0.62398 0.25549 0.62167 C 0.25445 0.61894 0.25014 0.61075 0.24851 0.6076 C 0.24495 0.60152 0.24153 0.59501 0.23752 0.58934 C 0.22906 0.57758 0.23515 0.58745 0.23055 0.57674 C 0.22936 0.5738 0.22654 0.56834 0.22654 0.56855 C 0.22491 0.55827 0.22684 0.56666 0.22357 0.55847 C 0.22223 0.5547 0.2206 0.55113 0.21971 0.54714 C 0.21926 0.54588 0.21912 0.54441 0.21867 0.54294 C 0.21348 0.52572 0.21971 0.54735 0.21466 0.53307 C 0.21392 0.53097 0.21333 0.52845 0.21273 0.52614 C 0.21199 0.52341 0.21184 0.52005 0.21065 0.51774 L 0.20872 0.51355 C 0.20561 0.49591 0.20962 0.51774 0.20665 0.50368 C 0.20427 0.49129 0.20709 0.50389 0.20472 0.49381 C 0.20442 0.48961 0.20442 0.4852 0.20368 0.48121 C 0.20338 0.47953 0.20219 0.47848 0.20175 0.47701 C 0.20115 0.47428 0.20115 0.47134 0.20071 0.46841 C 0.20041 0.46652 0.20011 0.46463 0.19982 0.46295 C 0.19922 0.46001 0.19774 0.45434 0.19774 0.45455 C 0.19744 0.45119 0.19744 0.44783 0.1967 0.44447 C 0.1964 0.443 0.19492 0.44195 0.19477 0.44027 C 0.19388 0.4325 0.19403 0.42453 0.19373 0.41655 C 0.19299 0.39198 0.1967 0.38568 0.18987 0.37015 C 0.18779 0.36553 0.18215 0.36406 0.17992 0.36154 C 0.1722 0.35356 0.17963 0.3607 0.17191 0.35461 C 0.16656 0.3502 0.17146 0.35293 0.16597 0.35041 C 0.16493 0.34936 0.16389 0.34852 0.163 0.34747 C 0.15914 0.34327 0.16285 0.34537 0.15706 0.34055 C 0.15602 0.33971 0.15498 0.33992 0.15394 0.33908 C 0.1437 0.3311 0.15187 0.3353 0.14504 0.33215 C 0.14474 0.33068 0.14459 0.32921 0.14415 0.32795 C 0.14355 0.32627 0.14296 0.3248 0.14207 0.32375 C 0.1385 0.3185 0.13435 0.32018 0.12915 0.31955 L 0.08536 0.32081 C 0.08209 0.32144 0.08046 0.32711 0.07749 0.32921 C 0.07497 0.3311 0.072 0.33068 0.06947 0.33215 C 0.06532 0.33446 0.06175 0.33845 0.0576 0.34055 C 0.05314 0.34264 0.05552 0.34117 0.05062 0.34474 C 0.04928 0.34705 0.04824 0.34978 0.04661 0.35188 C 0.04483 0.35398 0.04245 0.35524 0.04067 0.35734 C 0.03904 0.35923 0.03741 0.36133 0.03562 0.36301 C 0.0331 0.36553 0.02998 0.367 0.02776 0.37015 C 0.02241 0.3775 0.02672 0.37057 0.02271 0.37981 C 0.02152 0.38275 0.01885 0.38841 0.01885 0.38862 C 0.01855 0.38967 0.01751 0.3966 0.01677 0.39828 C 0.01588 0.40038 0.01143 0.40962 0.00979 0.41214 C 0.00564 0.41928 0.00786 0.41361 0.00593 0.41928 " pathEditMode="relative" rAng="0" ptsTypes="AAAAAAAAAAAAAAAAAAAAAAAAAAAAAAAAAAAAAAAAAAAAAAAAAAAAAAAAAAAAAAAAAAAAAAAAAAAAAAA">
                                      <p:cBhvr>
                                        <p:cTn id="40" dur="4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739" y="140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2" grpId="0" animBg="1"/>
      <p:bldP spid="12" grpId="1" animBg="1"/>
      <p:bldP spid="13" grpId="0" animBg="1"/>
      <p:bldP spid="14" grpId="0" animBg="1"/>
      <p:bldP spid="14" grpId="1" animBg="1"/>
      <p:bldP spid="14" grpId="2" animBg="1"/>
      <p:bldP spid="15" grpId="0" animBg="1"/>
      <p:bldP spid="15" grpId="1" animBg="1"/>
      <p:bldP spid="16" grpId="0" animBg="1"/>
      <p:bldP spid="17" grpId="0" animBg="1"/>
      <p:bldP spid="17" grpId="1" animBg="1"/>
      <p:bldP spid="17" grpId="2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5FAC077-B9DB-C64F-87C7-05F9F6234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Modèles PBTK-TD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CF8FEE8D-BD2B-547D-7713-AD589BBCFF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r>
              <a:rPr lang="fr-FR" cap="all"/>
              <a:t>XX/XX/XXXX</a:t>
            </a:r>
            <a:endParaRPr lang="fr-FR" cap="all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CE17F04D-4369-2C94-C32A-FE8C06993D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Institut national de l’environnement industriel et des risques</a:t>
            </a:r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2B1281E-3B8D-18E2-AEBD-AC47D09015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64</a:t>
            </a:fld>
            <a:endParaRPr lang="fr-FR" dirty="0"/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ABF4D3D5-F8BB-750D-DBFC-94E25E0259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6472" y="1836000"/>
            <a:ext cx="8424000" cy="2574000"/>
          </a:xfrm>
        </p:spPr>
        <p:txBody>
          <a:bodyPr/>
          <a:lstStyle/>
          <a:p>
            <a:r>
              <a:rPr lang="fr-FR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Exemple : </a:t>
            </a:r>
            <a:r>
              <a:rPr lang="fr-FR" sz="12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Paraoxon</a:t>
            </a:r>
            <a:r>
              <a:rPr lang="fr-FR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chez la truite (Abbas 1997)</a:t>
            </a:r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EFF39E89-ED37-6FD2-4DE0-0FBC87CC182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3C452C03-CD35-A120-E78F-EB8FE51DD3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1BBAE981-BD66-8262-9B5C-77F28AA74F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0593" y="529665"/>
            <a:ext cx="4466813" cy="3345661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C7E69FAE-098B-67ED-13D9-FC87FC1B56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2182860"/>
            <a:ext cx="3444176" cy="2623140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6DD59C60-2A97-DDF6-4A9C-07F2C7178A42}"/>
              </a:ext>
            </a:extLst>
          </p:cNvPr>
          <p:cNvSpPr txBox="1"/>
          <p:nvPr/>
        </p:nvSpPr>
        <p:spPr>
          <a:xfrm>
            <a:off x="4092168" y="3875326"/>
            <a:ext cx="3197367" cy="657488"/>
          </a:xfrm>
          <a:prstGeom prst="rect">
            <a:avLst/>
          </a:prstGeom>
          <a:solidFill>
            <a:srgbClr val="D8EEC0"/>
          </a:solidFill>
        </p:spPr>
        <p:txBody>
          <a:bodyPr wrap="square" rtlCol="0">
            <a:spAutoFit/>
          </a:bodyPr>
          <a:lstStyle>
            <a:defPPr>
              <a:defRPr lang="fr-FR"/>
            </a:defPPr>
            <a:lvl1pPr algn="ctr">
              <a:defRPr sz="1800">
                <a:latin typeface="+mn-lt"/>
              </a:defRPr>
            </a:lvl1pPr>
          </a:lstStyle>
          <a:p>
            <a:r>
              <a:rPr lang="fr-FR" sz="1224" dirty="0"/>
              <a:t>Besoin de nombreuses données, </a:t>
            </a:r>
            <a:br>
              <a:rPr lang="fr-FR" sz="1224" dirty="0"/>
            </a:br>
            <a:r>
              <a:rPr lang="fr-FR" sz="1224" dirty="0"/>
              <a:t>y compris sur la dynamique des enzymes en l’absence de perturbation</a:t>
            </a:r>
          </a:p>
        </p:txBody>
      </p:sp>
      <p:sp>
        <p:nvSpPr>
          <p:cNvPr id="13" name="Arrondir un rectangle à un seul coin 41">
            <a:extLst>
              <a:ext uri="{FF2B5EF4-FFF2-40B4-BE49-F238E27FC236}">
                <a16:creationId xmlns:a16="http://schemas.microsoft.com/office/drawing/2014/main" id="{E23775EF-31A4-50D0-D89A-1A3BAAD953D4}"/>
              </a:ext>
            </a:extLst>
          </p:cNvPr>
          <p:cNvSpPr/>
          <p:nvPr/>
        </p:nvSpPr>
        <p:spPr bwMode="auto">
          <a:xfrm>
            <a:off x="357869" y="4528306"/>
            <a:ext cx="2203361" cy="360000"/>
          </a:xfrm>
          <a:prstGeom prst="round1Rect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wrap="square" lIns="64086" tIns="32043" rIns="64086" bIns="32043" numCol="1" rtlCol="0" anchor="t" anchorCtr="0" compatLnSpc="1">
            <a:prstTxWarp prst="textNoShape">
              <a:avLst/>
            </a:prstTxWarp>
          </a:bodyPr>
          <a:lstStyle/>
          <a:p>
            <a:pPr defTabSz="640821" eaLnBrk="0" hangingPunct="0"/>
            <a:endParaRPr lang="fr-FR" sz="1224" dirty="0">
              <a:solidFill>
                <a:srgbClr val="00B050"/>
              </a:solidFill>
              <a:latin typeface="Lucida Sans Unicode" pitchFamily="34" charset="0"/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D563C6AA-B371-83B7-DC96-812518E2BFEF}"/>
              </a:ext>
            </a:extLst>
          </p:cNvPr>
          <p:cNvSpPr txBox="1"/>
          <p:nvPr/>
        </p:nvSpPr>
        <p:spPr>
          <a:xfrm>
            <a:off x="3707527" y="925621"/>
            <a:ext cx="2160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Concentrations internes PBTK</a:t>
            </a:r>
          </a:p>
        </p:txBody>
      </p:sp>
    </p:spTree>
    <p:extLst>
      <p:ext uri="{BB962C8B-B14F-4D97-AF65-F5344CB8AC3E}">
        <p14:creationId xmlns:p14="http://schemas.microsoft.com/office/powerpoint/2010/main" val="1956368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èche : chevron 1">
            <a:extLst>
              <a:ext uri="{FF2B5EF4-FFF2-40B4-BE49-F238E27FC236}">
                <a16:creationId xmlns:a16="http://schemas.microsoft.com/office/drawing/2014/main" id="{85C3EC0C-C7DB-4902-A0F3-201CDC6126AE}"/>
              </a:ext>
            </a:extLst>
          </p:cNvPr>
          <p:cNvSpPr/>
          <p:nvPr/>
        </p:nvSpPr>
        <p:spPr>
          <a:xfrm>
            <a:off x="5277338" y="2272819"/>
            <a:ext cx="1083425" cy="741669"/>
          </a:xfrm>
          <a:prstGeom prst="chevron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6755" tIns="48378" rIns="96755" bIns="4837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1360" b="1" dirty="0">
                <a:solidFill>
                  <a:schemeClr val="tx1"/>
                </a:solidFill>
              </a:rPr>
              <a:t>AChE</a:t>
            </a:r>
          </a:p>
        </p:txBody>
      </p:sp>
      <p:sp>
        <p:nvSpPr>
          <p:cNvPr id="3" name="Ellipse 2">
            <a:extLst>
              <a:ext uri="{FF2B5EF4-FFF2-40B4-BE49-F238E27FC236}">
                <a16:creationId xmlns:a16="http://schemas.microsoft.com/office/drawing/2014/main" id="{5E8DE05D-7E5C-41A6-876A-1E17A3120B72}"/>
              </a:ext>
            </a:extLst>
          </p:cNvPr>
          <p:cNvSpPr/>
          <p:nvPr/>
        </p:nvSpPr>
        <p:spPr>
          <a:xfrm>
            <a:off x="3748467" y="2320985"/>
            <a:ext cx="866808" cy="755837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6755" tIns="48378" rIns="96755" bIns="4837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1360" b="1" dirty="0"/>
              <a:t>CPF-oxon</a:t>
            </a:r>
          </a:p>
        </p:txBody>
      </p:sp>
      <p:sp>
        <p:nvSpPr>
          <p:cNvPr id="4" name="Flèche : bas 3">
            <a:extLst>
              <a:ext uri="{FF2B5EF4-FFF2-40B4-BE49-F238E27FC236}">
                <a16:creationId xmlns:a16="http://schemas.microsoft.com/office/drawing/2014/main" id="{D312D71B-D8F1-4B59-BBCF-307DEBC07158}"/>
              </a:ext>
            </a:extLst>
          </p:cNvPr>
          <p:cNvSpPr/>
          <p:nvPr/>
        </p:nvSpPr>
        <p:spPr>
          <a:xfrm>
            <a:off x="5560772" y="1604072"/>
            <a:ext cx="417173" cy="472368"/>
          </a:xfrm>
          <a:prstGeom prst="down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24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91EAABB-123B-4A9E-9B11-0C8960E4316D}"/>
              </a:ext>
            </a:extLst>
          </p:cNvPr>
          <p:cNvSpPr/>
          <p:nvPr/>
        </p:nvSpPr>
        <p:spPr>
          <a:xfrm>
            <a:off x="5098131" y="1003785"/>
            <a:ext cx="1262632" cy="472368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6755" tIns="48378" rIns="96755" bIns="4837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1632" b="1" dirty="0"/>
              <a:t>Synthèse</a:t>
            </a:r>
            <a:endParaRPr lang="fr-FR" sz="1632" dirty="0"/>
          </a:p>
        </p:txBody>
      </p:sp>
      <p:sp>
        <p:nvSpPr>
          <p:cNvPr id="6" name="Flèche : bas 5">
            <a:extLst>
              <a:ext uri="{FF2B5EF4-FFF2-40B4-BE49-F238E27FC236}">
                <a16:creationId xmlns:a16="http://schemas.microsoft.com/office/drawing/2014/main" id="{A555D209-243C-4F04-AD27-26F64AF39EA0}"/>
              </a:ext>
            </a:extLst>
          </p:cNvPr>
          <p:cNvSpPr/>
          <p:nvPr/>
        </p:nvSpPr>
        <p:spPr>
          <a:xfrm>
            <a:off x="5560771" y="3220948"/>
            <a:ext cx="417173" cy="472368"/>
          </a:xfrm>
          <a:prstGeom prst="down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24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7437479-0C7F-4C10-AE74-F64283A5C578}"/>
              </a:ext>
            </a:extLst>
          </p:cNvPr>
          <p:cNvSpPr/>
          <p:nvPr/>
        </p:nvSpPr>
        <p:spPr>
          <a:xfrm>
            <a:off x="4716016" y="3890683"/>
            <a:ext cx="1644747" cy="472368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6755" tIns="48378" rIns="96755" bIns="4837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1428" b="1" dirty="0"/>
              <a:t>Dégradation naturelle 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4497FE7-76A4-43E2-B583-83EEF58B69F2}"/>
              </a:ext>
            </a:extLst>
          </p:cNvPr>
          <p:cNvSpPr/>
          <p:nvPr/>
        </p:nvSpPr>
        <p:spPr>
          <a:xfrm>
            <a:off x="3743892" y="1137831"/>
            <a:ext cx="866807" cy="47236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6755" tIns="48378" rIns="96755" bIns="4837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1632" b="1" dirty="0"/>
              <a:t>PBTK</a:t>
            </a:r>
            <a:endParaRPr lang="fr-FR" sz="1632" dirty="0"/>
          </a:p>
        </p:txBody>
      </p:sp>
      <p:sp>
        <p:nvSpPr>
          <p:cNvPr id="9" name="Flèche : bas 8">
            <a:extLst>
              <a:ext uri="{FF2B5EF4-FFF2-40B4-BE49-F238E27FC236}">
                <a16:creationId xmlns:a16="http://schemas.microsoft.com/office/drawing/2014/main" id="{5BB0B346-BF8A-40D0-A69C-99FD3F6EBA2C}"/>
              </a:ext>
            </a:extLst>
          </p:cNvPr>
          <p:cNvSpPr/>
          <p:nvPr/>
        </p:nvSpPr>
        <p:spPr>
          <a:xfrm>
            <a:off x="3968709" y="1729408"/>
            <a:ext cx="417173" cy="472368"/>
          </a:xfrm>
          <a:prstGeom prst="down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24" dirty="0"/>
          </a:p>
        </p:txBody>
      </p:sp>
      <p:sp>
        <p:nvSpPr>
          <p:cNvPr id="10" name="Flèche : bas 9">
            <a:extLst>
              <a:ext uri="{FF2B5EF4-FFF2-40B4-BE49-F238E27FC236}">
                <a16:creationId xmlns:a16="http://schemas.microsoft.com/office/drawing/2014/main" id="{C3F73637-C3BA-4DDD-AC30-C72C465CDBA1}"/>
              </a:ext>
            </a:extLst>
          </p:cNvPr>
          <p:cNvSpPr/>
          <p:nvPr/>
        </p:nvSpPr>
        <p:spPr>
          <a:xfrm rot="16200000">
            <a:off x="4895878" y="2564781"/>
            <a:ext cx="417173" cy="472368"/>
          </a:xfrm>
          <a:prstGeom prst="down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24" dirty="0"/>
          </a:p>
        </p:txBody>
      </p:sp>
      <p:sp>
        <p:nvSpPr>
          <p:cNvPr id="11" name="Flèche : bas 10">
            <a:extLst>
              <a:ext uri="{FF2B5EF4-FFF2-40B4-BE49-F238E27FC236}">
                <a16:creationId xmlns:a16="http://schemas.microsoft.com/office/drawing/2014/main" id="{1CA4F843-FBCF-4183-AFC6-97884138BF9F}"/>
              </a:ext>
            </a:extLst>
          </p:cNvPr>
          <p:cNvSpPr/>
          <p:nvPr/>
        </p:nvSpPr>
        <p:spPr>
          <a:xfrm rot="16200000">
            <a:off x="6474209" y="2555285"/>
            <a:ext cx="417173" cy="472368"/>
          </a:xfrm>
          <a:prstGeom prst="down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24" dirty="0"/>
          </a:p>
        </p:txBody>
      </p:sp>
      <p:sp>
        <p:nvSpPr>
          <p:cNvPr id="12" name="Flèche : chevron 11">
            <a:extLst>
              <a:ext uri="{FF2B5EF4-FFF2-40B4-BE49-F238E27FC236}">
                <a16:creationId xmlns:a16="http://schemas.microsoft.com/office/drawing/2014/main" id="{7481A119-1B18-46E4-8FD6-9A7A30807A43}"/>
              </a:ext>
            </a:extLst>
          </p:cNvPr>
          <p:cNvSpPr/>
          <p:nvPr/>
        </p:nvSpPr>
        <p:spPr>
          <a:xfrm>
            <a:off x="7307938" y="2390418"/>
            <a:ext cx="873673" cy="741669"/>
          </a:xfrm>
          <a:prstGeom prst="chevron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6755" tIns="48378" rIns="96755" bIns="4837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1360" b="1" dirty="0">
                <a:solidFill>
                  <a:schemeClr val="tx1"/>
                </a:solidFill>
              </a:rPr>
              <a:t>AChE</a:t>
            </a:r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01B89EF7-891D-4839-920D-4073ED770587}"/>
              </a:ext>
            </a:extLst>
          </p:cNvPr>
          <p:cNvSpPr/>
          <p:nvPr/>
        </p:nvSpPr>
        <p:spPr>
          <a:xfrm>
            <a:off x="6923381" y="2421258"/>
            <a:ext cx="696676" cy="702939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6755" tIns="48378" rIns="96755" bIns="4837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952" b="1" dirty="0"/>
              <a:t>CPF-oxon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A8F2BB26-A13A-41C9-872E-6C4F5D560FAE}"/>
              </a:ext>
            </a:extLst>
          </p:cNvPr>
          <p:cNvSpPr txBox="1"/>
          <p:nvPr/>
        </p:nvSpPr>
        <p:spPr>
          <a:xfrm>
            <a:off x="972498" y="1513382"/>
            <a:ext cx="2922969" cy="26039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6620" indent="-116620">
              <a:buFont typeface="Arial" panose="020B0604020202020204" pitchFamily="34" charset="0"/>
              <a:buChar char="•"/>
            </a:pPr>
            <a:r>
              <a:rPr lang="fr-FR" sz="1632" b="1" dirty="0"/>
              <a:t>Synthèse et dégradation permanente </a:t>
            </a:r>
          </a:p>
          <a:p>
            <a:endParaRPr lang="fr-FR" sz="1632" b="1" dirty="0"/>
          </a:p>
          <a:p>
            <a:pPr marL="116620" indent="-116620">
              <a:buFont typeface="Arial" panose="020B0604020202020204" pitchFamily="34" charset="0"/>
              <a:buChar char="•"/>
            </a:pPr>
            <a:r>
              <a:rPr lang="fr-FR" sz="1632" b="1" dirty="0"/>
              <a:t>Liaison irréversible avec l’oxon </a:t>
            </a:r>
          </a:p>
          <a:p>
            <a:pPr marL="116620" indent="-116620">
              <a:buFont typeface="Arial" panose="020B0604020202020204" pitchFamily="34" charset="0"/>
              <a:buChar char="•"/>
            </a:pPr>
            <a:endParaRPr lang="fr-FR" sz="1632" b="1" dirty="0"/>
          </a:p>
          <a:p>
            <a:pPr marL="116620" indent="-116620">
              <a:buFont typeface="Arial" panose="020B0604020202020204" pitchFamily="34" charset="0"/>
              <a:buChar char="•"/>
            </a:pPr>
            <a:r>
              <a:rPr lang="fr-FR" sz="1632" b="1" dirty="0"/>
              <a:t>Diminution des quantités libres  </a:t>
            </a:r>
          </a:p>
          <a:p>
            <a:pPr marL="116620" indent="-116620">
              <a:buFont typeface="Arial" panose="020B0604020202020204" pitchFamily="34" charset="0"/>
              <a:buChar char="•"/>
            </a:pPr>
            <a:endParaRPr lang="fr-FR" sz="1632" b="1" dirty="0"/>
          </a:p>
          <a:p>
            <a:pPr marL="116620" indent="-116620">
              <a:buFont typeface="Arial" panose="020B0604020202020204" pitchFamily="34" charset="0"/>
              <a:buChar char="•"/>
            </a:pPr>
            <a:r>
              <a:rPr lang="fr-FR" sz="1632" b="1" dirty="0"/>
              <a:t>Rétablissement lent</a:t>
            </a:r>
          </a:p>
        </p:txBody>
      </p:sp>
      <p:sp>
        <p:nvSpPr>
          <p:cNvPr id="15" name="Est égal à 14">
            <a:extLst>
              <a:ext uri="{FF2B5EF4-FFF2-40B4-BE49-F238E27FC236}">
                <a16:creationId xmlns:a16="http://schemas.microsoft.com/office/drawing/2014/main" id="{37A382DB-B412-46A0-9DD3-434978DB107B}"/>
              </a:ext>
            </a:extLst>
          </p:cNvPr>
          <p:cNvSpPr/>
          <p:nvPr/>
        </p:nvSpPr>
        <p:spPr>
          <a:xfrm rot="5400000">
            <a:off x="7179458" y="3088144"/>
            <a:ext cx="741670" cy="873673"/>
          </a:xfrm>
          <a:prstGeom prst="mathEqual">
            <a:avLst>
              <a:gd name="adj1" fmla="val 11079"/>
              <a:gd name="adj2" fmla="val 26275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24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2DAAEEB-4B14-4835-A1D3-55FB2C4EA626}"/>
              </a:ext>
            </a:extLst>
          </p:cNvPr>
          <p:cNvSpPr/>
          <p:nvPr/>
        </p:nvSpPr>
        <p:spPr>
          <a:xfrm>
            <a:off x="6918978" y="3903706"/>
            <a:ext cx="1262632" cy="472368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6755" tIns="48378" rIns="96755" bIns="4837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1428" b="1" dirty="0"/>
              <a:t>Inhibition irréversible </a:t>
            </a:r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928ED4C6-0A8F-C646-9257-C3BC96ECC8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saturation sat="400000"/>
                    </a14:imgEffect>
                    <a14:imgEffect>
                      <a14:brightnessContrast contrast="5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354003" y="84892"/>
            <a:ext cx="1428467" cy="2180291"/>
          </a:xfrm>
          <a:prstGeom prst="rect">
            <a:avLst/>
          </a:prstGeom>
          <a:effectLst>
            <a:outerShdw blurRad="50800" dist="50800" dir="5400000" algn="ctr" rotWithShape="0">
              <a:schemeClr val="bg1"/>
            </a:outerShdw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311563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5" grpId="0" animBg="1"/>
      <p:bldP spid="16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EC094A8-A81B-CEB7-4704-44FEC3571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Conclusions Toxicodynamie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36714EAE-6764-95DC-9B69-CD115EDF28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r>
              <a:rPr lang="fr-FR" cap="all"/>
              <a:t>09/01/2024</a:t>
            </a:r>
            <a:endParaRPr lang="fr-FR" cap="all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6FD2A82-DDD0-0A8A-B3A6-A0D577A936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Institut national de l’environnement industriel et des risques</a:t>
            </a:r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DF0BF43-1FCE-C9CD-E9EB-B24F8A093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66</a:t>
            </a:fld>
            <a:endParaRPr lang="fr-FR" dirty="0"/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2A647F12-D0E5-051D-3FF7-5C4122E568D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59998" y="1294525"/>
            <a:ext cx="8424000" cy="2970000"/>
          </a:xfrm>
        </p:spPr>
        <p:txBody>
          <a:bodyPr/>
          <a:lstStyle/>
          <a:p>
            <a:r>
              <a:rPr lang="fr-FR" sz="1200" dirty="0"/>
              <a:t>Possibilité d’utiliser des doses réponse avec des modèles PBTK mais la dynamique de la réponse n’est pas modélisée.</a:t>
            </a:r>
          </a:p>
          <a:p>
            <a:endParaRPr lang="fr-FR" sz="1200" dirty="0"/>
          </a:p>
          <a:p>
            <a:r>
              <a:rPr lang="fr-FR" sz="1200" dirty="0"/>
              <a:t>Evaluer  réponse toxique en intégrant les variations temporelles :</a:t>
            </a:r>
          </a:p>
          <a:p>
            <a:r>
              <a:rPr lang="fr-FR" sz="1200" dirty="0"/>
              <a:t>	- de l’exposition </a:t>
            </a:r>
          </a:p>
          <a:p>
            <a:r>
              <a:rPr lang="fr-FR" sz="1200" dirty="0"/>
              <a:t>		- externe (scénario d’exposition)</a:t>
            </a:r>
          </a:p>
          <a:p>
            <a:endParaRPr lang="fr-FR" sz="1200" dirty="0"/>
          </a:p>
          <a:p>
            <a:r>
              <a:rPr lang="fr-FR" sz="1200" dirty="0"/>
              <a:t>		- interne (dans les organes cibles)</a:t>
            </a:r>
          </a:p>
          <a:p>
            <a:endParaRPr lang="fr-FR" sz="1200" dirty="0"/>
          </a:p>
          <a:p>
            <a:r>
              <a:rPr lang="fr-FR" sz="1200" dirty="0"/>
              <a:t>	- de la réponse</a:t>
            </a:r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27FEF032-F41B-62C3-3837-835D64E3DB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D82EA452-4F08-8746-6F89-609AE5FF1C2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03353A6C-D0D7-B662-1CE9-FB5FFBAA9081}"/>
              </a:ext>
            </a:extLst>
          </p:cNvPr>
          <p:cNvSpPr txBox="1"/>
          <p:nvPr/>
        </p:nvSpPr>
        <p:spPr>
          <a:xfrm>
            <a:off x="5111590" y="2798895"/>
            <a:ext cx="3934462" cy="898805"/>
          </a:xfrm>
          <a:prstGeom prst="roundRect">
            <a:avLst/>
          </a:prstGeom>
          <a:solidFill>
            <a:srgbClr val="EDEDF9"/>
          </a:solidFill>
        </p:spPr>
        <p:txBody>
          <a:bodyPr wrap="square" lIns="122418" tIns="122418" rIns="122418" bIns="122418" rtlCol="0">
            <a:spAutoFit/>
          </a:bodyPr>
          <a:lstStyle/>
          <a:p>
            <a:r>
              <a:rPr lang="fr-FR" sz="1224" dirty="0"/>
              <a:t>Dose (interne) -réponse dans un modèle TK ? </a:t>
            </a:r>
            <a:br>
              <a:rPr lang="fr-FR" sz="1224" dirty="0"/>
            </a:br>
            <a:r>
              <a:rPr lang="fr-FR" sz="1224" dirty="0"/>
              <a:t>Evaluation à chaque moment t ? </a:t>
            </a:r>
            <a:br>
              <a:rPr lang="fr-FR" sz="1224" dirty="0"/>
            </a:br>
            <a:r>
              <a:rPr lang="fr-FR" sz="1224" dirty="0"/>
              <a:t>Suppose une réponse immédiate 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2927F03B-548C-60B5-4D5D-43A198635925}"/>
              </a:ext>
            </a:extLst>
          </p:cNvPr>
          <p:cNvSpPr txBox="1"/>
          <p:nvPr/>
        </p:nvSpPr>
        <p:spPr>
          <a:xfrm>
            <a:off x="1871230" y="3820215"/>
            <a:ext cx="4032448" cy="898805"/>
          </a:xfrm>
          <a:prstGeom prst="roundRect">
            <a:avLst/>
          </a:prstGeom>
          <a:solidFill>
            <a:srgbClr val="EDEDF9"/>
          </a:solidFill>
        </p:spPr>
        <p:txBody>
          <a:bodyPr wrap="square" lIns="122418" tIns="122418" rIns="122418" bIns="122418" rtlCol="0">
            <a:spAutoFit/>
          </a:bodyPr>
          <a:lstStyle/>
          <a:p>
            <a:r>
              <a:rPr lang="fr-FR" sz="1224" dirty="0"/>
              <a:t>Equations de </a:t>
            </a:r>
            <a:r>
              <a:rPr lang="fr-FR" sz="1224" dirty="0" err="1"/>
              <a:t>toxicodynamie</a:t>
            </a:r>
            <a:r>
              <a:rPr lang="fr-FR" sz="1224" dirty="0"/>
              <a:t> (</a:t>
            </a:r>
            <a:r>
              <a:rPr lang="fr-FR" sz="1224" dirty="0" err="1"/>
              <a:t>equa</a:t>
            </a:r>
            <a:r>
              <a:rPr lang="fr-FR" sz="1224" dirty="0"/>
              <a:t> diff)</a:t>
            </a:r>
          </a:p>
          <a:p>
            <a:r>
              <a:rPr lang="fr-FR" sz="1224" dirty="0"/>
              <a:t> -&gt; peuvent être  ajoutées dans un modèle TK. Pas de modèles génériques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D429AD61-324B-4BA6-6800-76E39A88EECC}"/>
              </a:ext>
            </a:extLst>
          </p:cNvPr>
          <p:cNvSpPr txBox="1"/>
          <p:nvPr/>
        </p:nvSpPr>
        <p:spPr>
          <a:xfrm>
            <a:off x="4967574" y="2255684"/>
            <a:ext cx="3816424" cy="481954"/>
          </a:xfrm>
          <a:prstGeom prst="roundRect">
            <a:avLst/>
          </a:prstGeom>
          <a:solidFill>
            <a:srgbClr val="EDEDF9"/>
          </a:solidFill>
        </p:spPr>
        <p:txBody>
          <a:bodyPr wrap="square" lIns="122418" tIns="122418" rIns="122418" bIns="122418" rtlCol="0">
            <a:spAutoFit/>
          </a:bodyPr>
          <a:lstStyle/>
          <a:p>
            <a:r>
              <a:rPr lang="fr-FR" sz="1224" dirty="0"/>
              <a:t>Dose-réponse externe à chaque moment t ?</a:t>
            </a:r>
          </a:p>
        </p:txBody>
      </p:sp>
    </p:spTree>
    <p:extLst>
      <p:ext uri="{BB962C8B-B14F-4D97-AF65-F5344CB8AC3E}">
        <p14:creationId xmlns:p14="http://schemas.microsoft.com/office/powerpoint/2010/main" val="304566570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4D7CACF-ACEB-EC4F-12ED-D8924CF63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Espace réservé du contenu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B2F00A2F-02CE-42BC-AF0E-F455BA2502A1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1989" y="1440000"/>
            <a:ext cx="5910507" cy="2970075"/>
          </a:xfrm>
        </p:spPr>
      </p:pic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BE5E60C5-E1D8-0129-FA21-4CA1066E3A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6F5396C8-8C93-5517-CC4A-95E208E744C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4053234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3FFAC9B-2365-7378-D83E-1A9AD23F07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Correction R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879B9F6A-D9BB-BB4F-8707-F6FBD3ABB7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r>
              <a:rPr lang="fr-FR" cap="all"/>
              <a:t>09/01/2024</a:t>
            </a:r>
            <a:endParaRPr lang="fr-FR" cap="all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EA7F2473-AB0C-5035-C079-CF398C7BDB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Institut national de l’environnement industriel et des risques</a:t>
            </a:r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2A338EE-A3DE-0D2F-8208-CD32652A1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68</a:t>
            </a:fld>
            <a:endParaRPr lang="fr-FR" dirty="0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49E6D3C4-3A3C-273B-1FD7-2AA6BE47C5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BD18E13C-CEA9-A6D5-A078-D5D34C8F3948}"/>
              </a:ext>
            </a:extLst>
          </p:cNvPr>
          <p:cNvSpPr txBox="1"/>
          <p:nvPr/>
        </p:nvSpPr>
        <p:spPr>
          <a:xfrm>
            <a:off x="467544" y="1428181"/>
            <a:ext cx="732656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/>
              <a:t># Example d'analyse dose réponse avec le </a:t>
            </a:r>
            <a:r>
              <a:rPr lang="fr-FR" sz="1200" dirty="0" err="1"/>
              <a:t>modele</a:t>
            </a:r>
            <a:r>
              <a:rPr lang="fr-FR" sz="1200" dirty="0"/>
              <a:t> de Hill</a:t>
            </a:r>
          </a:p>
          <a:p>
            <a:r>
              <a:rPr lang="fr-FR" sz="1200" dirty="0"/>
              <a:t>## Chargement des packages</a:t>
            </a:r>
          </a:p>
          <a:p>
            <a:r>
              <a:rPr lang="fr-FR" sz="1200" dirty="0"/>
              <a:t># </a:t>
            </a:r>
            <a:r>
              <a:rPr lang="fr-FR" sz="1200" dirty="0" err="1"/>
              <a:t>install.packages</a:t>
            </a:r>
            <a:r>
              <a:rPr lang="fr-FR" sz="1200" dirty="0"/>
              <a:t>("</a:t>
            </a:r>
            <a:r>
              <a:rPr lang="fr-FR" sz="1200" dirty="0" err="1"/>
              <a:t>drc</a:t>
            </a:r>
            <a:r>
              <a:rPr lang="fr-FR" sz="1200" dirty="0"/>
              <a:t>")</a:t>
            </a:r>
          </a:p>
          <a:p>
            <a:r>
              <a:rPr lang="fr-FR" sz="1200" dirty="0" err="1"/>
              <a:t>library</a:t>
            </a:r>
            <a:r>
              <a:rPr lang="fr-FR" sz="1200" dirty="0"/>
              <a:t>(</a:t>
            </a:r>
            <a:r>
              <a:rPr lang="fr-FR" sz="1200" dirty="0" err="1"/>
              <a:t>drc</a:t>
            </a:r>
            <a:r>
              <a:rPr lang="fr-FR" sz="1200" dirty="0"/>
              <a:t>)</a:t>
            </a:r>
          </a:p>
          <a:p>
            <a:endParaRPr lang="fr-FR" sz="1200" dirty="0"/>
          </a:p>
          <a:p>
            <a:r>
              <a:rPr lang="fr-FR" sz="1200" dirty="0"/>
              <a:t>## Importation des </a:t>
            </a:r>
            <a:r>
              <a:rPr lang="fr-FR" sz="1200" dirty="0" err="1"/>
              <a:t>donnees</a:t>
            </a:r>
            <a:endParaRPr lang="fr-FR" sz="1200" dirty="0"/>
          </a:p>
          <a:p>
            <a:r>
              <a:rPr lang="fr-FR" sz="1200" dirty="0"/>
              <a:t>#data_croissance &lt;- </a:t>
            </a:r>
            <a:r>
              <a:rPr lang="fr-FR" sz="1200" dirty="0" err="1"/>
              <a:t>data.frame</a:t>
            </a:r>
            <a:r>
              <a:rPr lang="fr-FR" sz="1200" dirty="0"/>
              <a:t>(Concentration = rep(c(0, 0.067, 0.18, 0.48, 1.3, 3.5), #                                                  times = c(6, 3, 3, 3, 3, 3)),</a:t>
            </a:r>
          </a:p>
          <a:p>
            <a:r>
              <a:rPr lang="fr-FR" sz="1200" dirty="0"/>
              <a:t>#                              </a:t>
            </a:r>
            <a:r>
              <a:rPr lang="fr-FR" sz="1200" dirty="0" err="1"/>
              <a:t>Taux_Croissance</a:t>
            </a:r>
            <a:r>
              <a:rPr lang="fr-FR" sz="1200" dirty="0"/>
              <a:t> = c(1.748, 1.745, 1.655, 1.757, 1.786, 1.578, 1.727, 1.667, 1.739, 1.599, 1.491, 1.728, 1.147, 1.280, 1.423, 0.492, 0.820, 0.558, -0.144, 0.267, 0.175))</a:t>
            </a:r>
          </a:p>
          <a:p>
            <a:r>
              <a:rPr lang="fr-FR" sz="1200" dirty="0" err="1"/>
              <a:t>data_croissance</a:t>
            </a:r>
            <a:r>
              <a:rPr lang="fr-FR" sz="1200" dirty="0"/>
              <a:t> &lt;- </a:t>
            </a:r>
            <a:r>
              <a:rPr lang="fr-FR" sz="1200" dirty="0" err="1"/>
              <a:t>read.table</a:t>
            </a:r>
            <a:r>
              <a:rPr lang="fr-FR" sz="1200" dirty="0"/>
              <a:t>("data_croissance.txt", header = TRUE, sep = "\t")</a:t>
            </a:r>
          </a:p>
          <a:p>
            <a:r>
              <a:rPr lang="fr-FR" sz="1200" dirty="0" err="1"/>
              <a:t>data_croissance</a:t>
            </a:r>
            <a:endParaRPr lang="fr-FR" sz="1200" dirty="0"/>
          </a:p>
        </p:txBody>
      </p:sp>
    </p:spTree>
    <p:extLst>
      <p:ext uri="{BB962C8B-B14F-4D97-AF65-F5344CB8AC3E}">
        <p14:creationId xmlns:p14="http://schemas.microsoft.com/office/powerpoint/2010/main" val="175299512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BFDA13-D729-977F-7059-6EF13576F9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43C7F6D-188A-DA47-248D-3E72277EE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Correction R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C14121CB-D8D0-8E02-FE02-CF86D38DE5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r>
              <a:rPr lang="fr-FR" cap="all"/>
              <a:t>09/01/2024</a:t>
            </a:r>
            <a:endParaRPr lang="fr-FR" cap="all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FB4F4B54-9626-9822-9B64-8A1DE0453F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Institut national de l’environnement industriel et des risques</a:t>
            </a:r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71A2FD58-7DBF-E60E-7950-3C34BE519E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69</a:t>
            </a:fld>
            <a:endParaRPr lang="fr-FR" dirty="0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BE4AD2DE-F07C-5196-60F7-DD967A1F35F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FDBE40F0-3C71-483C-6451-EFAB2B0B2C51}"/>
              </a:ext>
            </a:extLst>
          </p:cNvPr>
          <p:cNvSpPr txBox="1"/>
          <p:nvPr/>
        </p:nvSpPr>
        <p:spPr>
          <a:xfrm>
            <a:off x="467544" y="1428181"/>
            <a:ext cx="7326560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/>
              <a:t>## </a:t>
            </a:r>
            <a:r>
              <a:rPr lang="fr-FR" sz="1200" dirty="0" err="1"/>
              <a:t>Modelisation</a:t>
            </a:r>
            <a:r>
              <a:rPr lang="fr-FR" sz="1200" dirty="0"/>
              <a:t> dose </a:t>
            </a:r>
            <a:r>
              <a:rPr lang="fr-FR" sz="1200" dirty="0" err="1"/>
              <a:t>reponse</a:t>
            </a:r>
            <a:endParaRPr lang="fr-FR" sz="1200" dirty="0"/>
          </a:p>
          <a:p>
            <a:r>
              <a:rPr lang="fr-FR" sz="1200" dirty="0"/>
              <a:t>?</a:t>
            </a:r>
            <a:r>
              <a:rPr lang="fr-FR" sz="1200" dirty="0" err="1"/>
              <a:t>drm</a:t>
            </a:r>
            <a:endParaRPr lang="fr-FR" sz="1200" dirty="0"/>
          </a:p>
          <a:p>
            <a:r>
              <a:rPr lang="fr-FR" sz="1200" dirty="0" err="1"/>
              <a:t>getMeanFunctions</a:t>
            </a:r>
            <a:r>
              <a:rPr lang="fr-FR" sz="1200" dirty="0"/>
              <a:t>()</a:t>
            </a:r>
          </a:p>
          <a:p>
            <a:r>
              <a:rPr lang="fr-FR" sz="1200" dirty="0" err="1"/>
              <a:t>res_LL_croissance</a:t>
            </a:r>
            <a:r>
              <a:rPr lang="fr-FR" sz="1200" dirty="0"/>
              <a:t> &lt;- </a:t>
            </a:r>
            <a:r>
              <a:rPr lang="fr-FR" sz="1200" dirty="0" err="1"/>
              <a:t>drm</a:t>
            </a:r>
            <a:r>
              <a:rPr lang="fr-FR" sz="1200" dirty="0"/>
              <a:t>(</a:t>
            </a:r>
            <a:r>
              <a:rPr lang="fr-FR" sz="1200" dirty="0" err="1"/>
              <a:t>Taux_Croissance</a:t>
            </a:r>
            <a:r>
              <a:rPr lang="fr-FR" sz="1200" dirty="0"/>
              <a:t> ~ Concentration, fct = LL.3(), data = </a:t>
            </a:r>
            <a:r>
              <a:rPr lang="fr-FR" sz="1200" dirty="0" err="1"/>
              <a:t>data_croissance</a:t>
            </a:r>
            <a:r>
              <a:rPr lang="fr-FR" sz="1200" dirty="0"/>
              <a:t>)</a:t>
            </a:r>
          </a:p>
          <a:p>
            <a:r>
              <a:rPr lang="fr-FR" sz="1200" dirty="0"/>
              <a:t>plot(</a:t>
            </a:r>
            <a:r>
              <a:rPr lang="fr-FR" sz="1200" dirty="0" err="1"/>
              <a:t>res_LL_croissance</a:t>
            </a:r>
            <a:r>
              <a:rPr lang="fr-FR" sz="1200" dirty="0"/>
              <a:t>, type = "all", </a:t>
            </a:r>
            <a:r>
              <a:rPr lang="fr-FR" sz="1200" dirty="0" err="1"/>
              <a:t>broken</a:t>
            </a:r>
            <a:r>
              <a:rPr lang="fr-FR" sz="1200" dirty="0"/>
              <a:t> = TRUE)</a:t>
            </a:r>
          </a:p>
          <a:p>
            <a:r>
              <a:rPr lang="fr-FR" sz="1200" dirty="0" err="1"/>
              <a:t>modelFit</a:t>
            </a:r>
            <a:r>
              <a:rPr lang="fr-FR" sz="1200" dirty="0"/>
              <a:t>(</a:t>
            </a:r>
            <a:r>
              <a:rPr lang="fr-FR" sz="1200" dirty="0" err="1"/>
              <a:t>res_LL_croissance</a:t>
            </a:r>
            <a:r>
              <a:rPr lang="fr-FR" sz="1200" dirty="0"/>
              <a:t>)</a:t>
            </a:r>
          </a:p>
          <a:p>
            <a:endParaRPr lang="fr-FR" sz="1200" dirty="0"/>
          </a:p>
          <a:p>
            <a:r>
              <a:rPr lang="fr-FR" sz="1200" dirty="0"/>
              <a:t>res_LL4_croissance &lt;- </a:t>
            </a:r>
            <a:r>
              <a:rPr lang="fr-FR" sz="1200" dirty="0" err="1"/>
              <a:t>drm</a:t>
            </a:r>
            <a:r>
              <a:rPr lang="fr-FR" sz="1200" dirty="0"/>
              <a:t>(</a:t>
            </a:r>
            <a:r>
              <a:rPr lang="fr-FR" sz="1200" dirty="0" err="1"/>
              <a:t>Taux_Croissance</a:t>
            </a:r>
            <a:r>
              <a:rPr lang="fr-FR" sz="1200" dirty="0"/>
              <a:t> ~ Concentration, fct = LL.4(), data = </a:t>
            </a:r>
            <a:r>
              <a:rPr lang="fr-FR" sz="1200" dirty="0" err="1"/>
              <a:t>data_croissance</a:t>
            </a:r>
            <a:r>
              <a:rPr lang="fr-FR" sz="1200" dirty="0"/>
              <a:t>)</a:t>
            </a:r>
          </a:p>
          <a:p>
            <a:r>
              <a:rPr lang="fr-FR" sz="1200" dirty="0"/>
              <a:t>plot(res_LL4_croissance, type = "all", </a:t>
            </a:r>
            <a:r>
              <a:rPr lang="fr-FR" sz="1200" dirty="0" err="1"/>
              <a:t>broken</a:t>
            </a:r>
            <a:r>
              <a:rPr lang="fr-FR" sz="1200" dirty="0"/>
              <a:t> = TRUE)</a:t>
            </a:r>
          </a:p>
          <a:p>
            <a:r>
              <a:rPr lang="fr-FR" sz="1200" dirty="0" err="1"/>
              <a:t>modelFit</a:t>
            </a:r>
            <a:r>
              <a:rPr lang="fr-FR" sz="1200" dirty="0"/>
              <a:t>(res_LL4_croissance)</a:t>
            </a:r>
          </a:p>
          <a:p>
            <a:endParaRPr lang="fr-FR" sz="1200" dirty="0"/>
          </a:p>
          <a:p>
            <a:r>
              <a:rPr lang="fr-FR" sz="1200" dirty="0"/>
              <a:t>## Choix de </a:t>
            </a:r>
            <a:r>
              <a:rPr lang="fr-FR" sz="1200" dirty="0" err="1"/>
              <a:t>modele</a:t>
            </a:r>
            <a:endParaRPr lang="fr-FR" sz="1200" dirty="0"/>
          </a:p>
          <a:p>
            <a:r>
              <a:rPr lang="fr-FR" sz="1200" dirty="0" err="1"/>
              <a:t>mselect</a:t>
            </a:r>
            <a:r>
              <a:rPr lang="fr-FR" sz="1200" dirty="0"/>
              <a:t>(</a:t>
            </a:r>
            <a:r>
              <a:rPr lang="fr-FR" sz="1200" dirty="0" err="1"/>
              <a:t>res_LL_croissance</a:t>
            </a:r>
            <a:r>
              <a:rPr lang="fr-FR" sz="1200" dirty="0"/>
              <a:t>, </a:t>
            </a:r>
            <a:r>
              <a:rPr lang="fr-FR" sz="1200" dirty="0" err="1"/>
              <a:t>fctList</a:t>
            </a:r>
            <a:r>
              <a:rPr lang="fr-FR" sz="1200" dirty="0"/>
              <a:t> = </a:t>
            </a:r>
            <a:r>
              <a:rPr lang="fr-FR" sz="1200" dirty="0" err="1"/>
              <a:t>list</a:t>
            </a:r>
            <a:r>
              <a:rPr lang="fr-FR" sz="1200" dirty="0"/>
              <a:t>(LL.4(), LL.5()), </a:t>
            </a:r>
            <a:r>
              <a:rPr lang="fr-FR" sz="1200" dirty="0" err="1"/>
              <a:t>nested</a:t>
            </a:r>
            <a:r>
              <a:rPr lang="fr-FR" sz="1200" dirty="0"/>
              <a:t> = TRUE)</a:t>
            </a:r>
          </a:p>
          <a:p>
            <a:endParaRPr lang="fr-FR" sz="1200" dirty="0"/>
          </a:p>
        </p:txBody>
      </p:sp>
    </p:spTree>
    <p:extLst>
      <p:ext uri="{BB962C8B-B14F-4D97-AF65-F5344CB8AC3E}">
        <p14:creationId xmlns:p14="http://schemas.microsoft.com/office/powerpoint/2010/main" val="21834217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A186561-1F61-BD8B-6499-7DC971FE0E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Pourquoi pas une NOEC / LOAEL etc…?</a:t>
            </a:r>
            <a:br>
              <a:rPr lang="fr-FR" sz="2800" dirty="0">
                <a:latin typeface="Comic Sans MS" pitchFamily="66" charset="0"/>
              </a:rPr>
            </a:br>
            <a:endParaRPr lang="fr-FR" dirty="0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B5F3E956-8D23-1AEB-D006-19F557BA42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r>
              <a:rPr lang="fr-FR" cap="all"/>
              <a:t>09/01/2024</a:t>
            </a:r>
            <a:endParaRPr lang="fr-FR" cap="all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6261C643-4F3E-15B9-E223-615E781B6F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Institut national de l’environnement industriel et des risques</a:t>
            </a:r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1408649-8DCC-C01C-2745-67B3F1DA18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7</a:t>
            </a:fld>
            <a:endParaRPr lang="fr-FR" dirty="0"/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91DFC32E-5E1C-8D06-AEDA-192C8A2A2C66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fr-FR" sz="1050" dirty="0">
                <a:solidFill>
                  <a:srgbClr val="002060"/>
                </a:solidFill>
              </a:rPr>
              <a:t>NOEC :</a:t>
            </a:r>
          </a:p>
          <a:p>
            <a:r>
              <a:rPr lang="fr-FR" sz="1050" dirty="0">
                <a:solidFill>
                  <a:srgbClr val="002060"/>
                </a:solidFill>
              </a:rPr>
              <a:t>- Chaque dose considérée une à une. Information sur la </a:t>
            </a:r>
            <a:br>
              <a:rPr lang="fr-FR" sz="1050" dirty="0">
                <a:solidFill>
                  <a:srgbClr val="002060"/>
                </a:solidFill>
              </a:rPr>
            </a:br>
            <a:r>
              <a:rPr lang="fr-FR" sz="1050" b="1" dirty="0">
                <a:solidFill>
                  <a:srgbClr val="002060"/>
                </a:solidFill>
              </a:rPr>
              <a:t>relation dose-réponse perdue (</a:t>
            </a:r>
            <a:r>
              <a:rPr lang="fr-FR" sz="1050" dirty="0">
                <a:solidFill>
                  <a:srgbClr val="002060"/>
                </a:solidFill>
              </a:rPr>
              <a:t>sauf test de Williams).</a:t>
            </a:r>
          </a:p>
          <a:p>
            <a:pPr>
              <a:buFontTx/>
              <a:buChar char="-"/>
            </a:pPr>
            <a:r>
              <a:rPr lang="fr-FR" sz="1050" dirty="0">
                <a:solidFill>
                  <a:srgbClr val="002060"/>
                </a:solidFill>
              </a:rPr>
              <a:t>L’une des doses testées : pas d’interpolation</a:t>
            </a:r>
          </a:p>
          <a:p>
            <a:pPr>
              <a:buFontTx/>
              <a:buChar char="-"/>
            </a:pPr>
            <a:r>
              <a:rPr lang="fr-FR" sz="1050" b="1" dirty="0">
                <a:solidFill>
                  <a:srgbClr val="002060"/>
                </a:solidFill>
              </a:rPr>
              <a:t>N’est pas une dose sans effet </a:t>
            </a:r>
            <a:r>
              <a:rPr lang="fr-FR" sz="1050" dirty="0">
                <a:solidFill>
                  <a:srgbClr val="002060"/>
                </a:solidFill>
              </a:rPr>
              <a:t>: </a:t>
            </a:r>
          </a:p>
          <a:p>
            <a:pPr>
              <a:buFontTx/>
              <a:buChar char="-"/>
            </a:pPr>
            <a:endParaRPr lang="fr-FR" sz="1050" dirty="0">
              <a:solidFill>
                <a:srgbClr val="002060"/>
              </a:solidFill>
            </a:endParaRPr>
          </a:p>
          <a:p>
            <a:pPr>
              <a:buFontTx/>
              <a:buChar char="-"/>
            </a:pPr>
            <a:endParaRPr lang="fr-FR" sz="1050" dirty="0">
              <a:solidFill>
                <a:srgbClr val="002060"/>
              </a:solidFill>
            </a:endParaRPr>
          </a:p>
          <a:p>
            <a:pPr>
              <a:buFontTx/>
              <a:buChar char="-"/>
            </a:pPr>
            <a:endParaRPr lang="fr-FR" sz="1050" dirty="0">
              <a:solidFill>
                <a:srgbClr val="002060"/>
              </a:solidFill>
            </a:endParaRPr>
          </a:p>
          <a:p>
            <a:r>
              <a:rPr lang="fr-FR" sz="1050" dirty="0">
                <a:solidFill>
                  <a:srgbClr val="002060"/>
                </a:solidFill>
              </a:rPr>
              <a:t> </a:t>
            </a:r>
          </a:p>
          <a:p>
            <a:endParaRPr lang="fr-FR" sz="1050" dirty="0">
              <a:solidFill>
                <a:srgbClr val="002060"/>
              </a:solidFill>
            </a:endParaRPr>
          </a:p>
          <a:p>
            <a:pPr>
              <a:buFontTx/>
              <a:buChar char="-"/>
            </a:pPr>
            <a:r>
              <a:rPr lang="fr-FR" sz="1050" dirty="0">
                <a:solidFill>
                  <a:srgbClr val="002060"/>
                </a:solidFill>
              </a:rPr>
              <a:t>Le pourcentage d’effet n’est pas déterminé à l’avance </a:t>
            </a:r>
          </a:p>
          <a:p>
            <a:pPr>
              <a:buFontTx/>
              <a:buChar char="-"/>
            </a:pPr>
            <a:r>
              <a:rPr lang="fr-FR" sz="1050" dirty="0">
                <a:solidFill>
                  <a:srgbClr val="002060"/>
                </a:solidFill>
              </a:rPr>
              <a:t>Etude de la </a:t>
            </a:r>
            <a:r>
              <a:rPr lang="fr-FR" sz="1050" b="1" dirty="0">
                <a:solidFill>
                  <a:srgbClr val="002060"/>
                </a:solidFill>
              </a:rPr>
              <a:t>puissance</a:t>
            </a:r>
            <a:r>
              <a:rPr lang="fr-FR" sz="1050" dirty="0">
                <a:solidFill>
                  <a:srgbClr val="002060"/>
                </a:solidFill>
              </a:rPr>
              <a:t> du test : </a:t>
            </a:r>
            <a:r>
              <a:rPr lang="fr-FR" sz="1050" i="1" dirty="0">
                <a:solidFill>
                  <a:srgbClr val="016B13"/>
                </a:solidFill>
              </a:rPr>
              <a:t>quelle est la plus petite différence détectable compte tenu de la variabilité des données et du nombre d’individus ?</a:t>
            </a:r>
          </a:p>
          <a:p>
            <a:pPr>
              <a:buFontTx/>
              <a:buChar char="-"/>
            </a:pPr>
            <a:endParaRPr lang="fr-FR" sz="1050" dirty="0">
              <a:solidFill>
                <a:srgbClr val="002060"/>
              </a:solidFill>
            </a:endParaRPr>
          </a:p>
          <a:p>
            <a:pPr>
              <a:buFont typeface="Wingdings" pitchFamily="2" charset="2"/>
              <a:buChar char="ü"/>
            </a:pPr>
            <a:endParaRPr lang="fr-FR" sz="1050" dirty="0">
              <a:solidFill>
                <a:srgbClr val="002060"/>
              </a:solidFill>
            </a:endParaRPr>
          </a:p>
          <a:p>
            <a:endParaRPr lang="fr-FR" sz="1050" dirty="0"/>
          </a:p>
          <a:p>
            <a:endParaRPr lang="fr-FR" dirty="0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02AC6930-6F70-AD75-FA1F-42278BD94AD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C575A116-BE14-4B9C-DF1C-EF9657059C8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C204974B-CC18-1C3F-D183-C84B17365C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6022" y="1613307"/>
            <a:ext cx="1143944" cy="1143944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A5C0EA9F-3E0E-8FB7-02F6-B230D910AC20}"/>
              </a:ext>
            </a:extLst>
          </p:cNvPr>
          <p:cNvSpPr txBox="1"/>
          <p:nvPr/>
        </p:nvSpPr>
        <p:spPr>
          <a:xfrm>
            <a:off x="7217080" y="1216290"/>
            <a:ext cx="694981" cy="25975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fr-FR" sz="1088" dirty="0"/>
              <a:t>EC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42D9245E-DFEB-4032-1BF6-C2257BEC4CF2}"/>
              </a:ext>
            </a:extLst>
          </p:cNvPr>
          <p:cNvSpPr txBox="1"/>
          <p:nvPr/>
        </p:nvSpPr>
        <p:spPr>
          <a:xfrm>
            <a:off x="6084168" y="1216290"/>
            <a:ext cx="764191" cy="25975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fr-FR" sz="1088" dirty="0"/>
              <a:t>NOEC</a:t>
            </a:r>
          </a:p>
        </p:txBody>
      </p: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FDB6845F-3BC1-624B-962C-1134D22FF8C3}"/>
              </a:ext>
            </a:extLst>
          </p:cNvPr>
          <p:cNvCxnSpPr>
            <a:cxnSpLocks/>
            <a:stCxn id="13" idx="2"/>
          </p:cNvCxnSpPr>
          <p:nvPr/>
        </p:nvCxnSpPr>
        <p:spPr bwMode="auto">
          <a:xfrm>
            <a:off x="6466264" y="1476041"/>
            <a:ext cx="212004" cy="137266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5A553AEA-8771-A8F2-DA2B-5CA1A8E055AC}"/>
              </a:ext>
            </a:extLst>
          </p:cNvPr>
          <p:cNvCxnSpPr>
            <a:cxnSpLocks/>
            <a:stCxn id="12" idx="2"/>
          </p:cNvCxnSpPr>
          <p:nvPr/>
        </p:nvCxnSpPr>
        <p:spPr bwMode="auto">
          <a:xfrm flipH="1">
            <a:off x="7266064" y="1476041"/>
            <a:ext cx="298507" cy="137266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6" name="ZoneTexte 15">
            <a:extLst>
              <a:ext uri="{FF2B5EF4-FFF2-40B4-BE49-F238E27FC236}">
                <a16:creationId xmlns:a16="http://schemas.microsoft.com/office/drawing/2014/main" id="{524D9BF6-8E07-AFE1-16F2-F695B3B0BF21}"/>
              </a:ext>
            </a:extLst>
          </p:cNvPr>
          <p:cNvSpPr txBox="1"/>
          <p:nvPr/>
        </p:nvSpPr>
        <p:spPr>
          <a:xfrm>
            <a:off x="6572266" y="879504"/>
            <a:ext cx="1384724" cy="259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88" dirty="0"/>
              <a:t>Depuis 40 ans…</a:t>
            </a:r>
          </a:p>
        </p:txBody>
      </p: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39BB4772-C549-EEAF-3E9F-EEC000041A53}"/>
              </a:ext>
            </a:extLst>
          </p:cNvPr>
          <p:cNvGrpSpPr/>
          <p:nvPr/>
        </p:nvGrpSpPr>
        <p:grpSpPr>
          <a:xfrm>
            <a:off x="2557845" y="2862344"/>
            <a:ext cx="4124065" cy="913645"/>
            <a:chOff x="3402483" y="2710214"/>
            <a:chExt cx="6062630" cy="1343115"/>
          </a:xfrm>
        </p:grpSpPr>
        <p:sp>
          <p:nvSpPr>
            <p:cNvPr id="18" name="Parchemin horizontal 5">
              <a:extLst>
                <a:ext uri="{FF2B5EF4-FFF2-40B4-BE49-F238E27FC236}">
                  <a16:creationId xmlns:a16="http://schemas.microsoft.com/office/drawing/2014/main" id="{8896FD6D-9B3E-0188-1803-65E1917812E2}"/>
                </a:ext>
              </a:extLst>
            </p:cNvPr>
            <p:cNvSpPr/>
            <p:nvPr/>
          </p:nvSpPr>
          <p:spPr bwMode="auto">
            <a:xfrm rot="239510">
              <a:off x="3402483" y="2710214"/>
              <a:ext cx="6062629" cy="1343115"/>
            </a:xfrm>
            <a:prstGeom prst="horizontalScroll">
              <a:avLst>
                <a:gd name="adj" fmla="val 22876"/>
              </a:avLst>
            </a:prstGeom>
            <a:blipFill dpi="0" rotWithShape="1">
              <a:blip r:embed="rId3">
                <a:alphaModFix amt="63000"/>
              </a:blip>
              <a:srcRect/>
              <a:tile tx="0" ty="0" sx="100000" sy="100000" flip="none" algn="tl"/>
            </a:blip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2201" tIns="31101" rIns="62201" bIns="31101" numCol="1" rtlCol="0" anchor="t" anchorCtr="0" compatLnSpc="1">
              <a:prstTxWarp prst="textNoShape">
                <a:avLst/>
              </a:prstTxWarp>
            </a:bodyPr>
            <a:lstStyle/>
            <a:p>
              <a:pPr defTabSz="621975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fr-FR" sz="816" dirty="0">
                <a:latin typeface="Lucida Sans Unicode" pitchFamily="34" charset="0"/>
              </a:endParaRPr>
            </a:p>
          </p:txBody>
        </p:sp>
        <p:sp>
          <p:nvSpPr>
            <p:cNvPr id="19" name="ZoneTexte 18">
              <a:extLst>
                <a:ext uri="{FF2B5EF4-FFF2-40B4-BE49-F238E27FC236}">
                  <a16:creationId xmlns:a16="http://schemas.microsoft.com/office/drawing/2014/main" id="{72CDE1AE-E22F-0A65-BBD8-6ECF08E9B9BC}"/>
                </a:ext>
              </a:extLst>
            </p:cNvPr>
            <p:cNvSpPr txBox="1"/>
            <p:nvPr/>
          </p:nvSpPr>
          <p:spPr>
            <a:xfrm rot="236278">
              <a:off x="3834531" y="3038814"/>
              <a:ext cx="5630582" cy="5666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905" dirty="0">
                  <a:solidFill>
                    <a:srgbClr val="002060"/>
                  </a:solidFill>
                  <a:latin typeface="French Script MT" panose="03020402040607040605" pitchFamily="66" charset="0"/>
                </a:rPr>
                <a:t>L’absence de preuve n’est pas la preuve de l’absence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3667834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E29BEB-1EC8-5091-0ED7-1B52E94E3A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CE4BEC6-3877-5BA5-B86A-0C5DEEA6F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Correction R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D861F45B-4BD7-CE1C-9B3C-EC853F6BD6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r>
              <a:rPr lang="fr-FR" cap="all"/>
              <a:t>09/01/2024</a:t>
            </a:r>
            <a:endParaRPr lang="fr-FR" cap="all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564A7F8-F0CF-94E9-9C0C-6217CE1BE4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Institut national de l’environnement industriel et des risques</a:t>
            </a:r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A0FAED0-3EE9-A916-FA15-5C0432CC54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70</a:t>
            </a:fld>
            <a:endParaRPr lang="fr-FR" dirty="0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1E46DA7B-F36E-7F0E-DB1F-BB245EDE8E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331336E1-FDE6-FCF1-745D-0CE9EC9E15FA}"/>
              </a:ext>
            </a:extLst>
          </p:cNvPr>
          <p:cNvSpPr txBox="1"/>
          <p:nvPr/>
        </p:nvSpPr>
        <p:spPr>
          <a:xfrm>
            <a:off x="467544" y="1428181"/>
            <a:ext cx="7326560" cy="2492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/>
              <a:t>## Calcul des doses effectives 10%</a:t>
            </a:r>
          </a:p>
          <a:p>
            <a:r>
              <a:rPr lang="fr-FR" sz="1200" dirty="0"/>
              <a:t>?ED</a:t>
            </a:r>
          </a:p>
          <a:p>
            <a:r>
              <a:rPr lang="fr-FR" sz="1200" dirty="0"/>
              <a:t>ED(</a:t>
            </a:r>
            <a:r>
              <a:rPr lang="fr-FR" sz="1200" dirty="0" err="1"/>
              <a:t>res_LL_croissance</a:t>
            </a:r>
            <a:r>
              <a:rPr lang="fr-FR" sz="1200" dirty="0"/>
              <a:t>, </a:t>
            </a:r>
            <a:r>
              <a:rPr lang="fr-FR" sz="1200" dirty="0" err="1"/>
              <a:t>respLev</a:t>
            </a:r>
            <a:r>
              <a:rPr lang="fr-FR" sz="1200" dirty="0"/>
              <a:t> = 10, </a:t>
            </a:r>
            <a:r>
              <a:rPr lang="fr-FR" sz="1200" dirty="0" err="1"/>
              <a:t>interval</a:t>
            </a:r>
            <a:r>
              <a:rPr lang="fr-FR" sz="1200" dirty="0"/>
              <a:t> = "delta")</a:t>
            </a:r>
          </a:p>
          <a:p>
            <a:r>
              <a:rPr lang="fr-FR" sz="1200" dirty="0"/>
              <a:t>ED(</a:t>
            </a:r>
            <a:r>
              <a:rPr lang="fr-FR" sz="1200" dirty="0" err="1"/>
              <a:t>res_LL_croissance</a:t>
            </a:r>
            <a:r>
              <a:rPr lang="fr-FR" sz="1200" dirty="0"/>
              <a:t>, </a:t>
            </a:r>
            <a:r>
              <a:rPr lang="fr-FR" sz="1200" dirty="0" err="1"/>
              <a:t>respLev</a:t>
            </a:r>
            <a:r>
              <a:rPr lang="fr-FR" sz="1200" dirty="0"/>
              <a:t> = 0.1, </a:t>
            </a:r>
            <a:r>
              <a:rPr lang="fr-FR" sz="1200" dirty="0" err="1"/>
              <a:t>interval</a:t>
            </a:r>
            <a:r>
              <a:rPr lang="fr-FR" sz="1200" dirty="0"/>
              <a:t> = "delta")</a:t>
            </a:r>
          </a:p>
          <a:p>
            <a:r>
              <a:rPr lang="fr-FR" sz="1200" dirty="0"/>
              <a:t>res_LL2_croissance &lt;- </a:t>
            </a:r>
            <a:r>
              <a:rPr lang="fr-FR" sz="1200" dirty="0" err="1"/>
              <a:t>drm</a:t>
            </a:r>
            <a:r>
              <a:rPr lang="fr-FR" sz="1200" dirty="0"/>
              <a:t>(</a:t>
            </a:r>
            <a:r>
              <a:rPr lang="fr-FR" sz="1200" dirty="0" err="1"/>
              <a:t>Taux_Croissance</a:t>
            </a:r>
            <a:r>
              <a:rPr lang="fr-FR" sz="1200" dirty="0"/>
              <a:t> ~ Concentration, fct = LL2.3(), data = </a:t>
            </a:r>
            <a:r>
              <a:rPr lang="fr-FR" sz="1200" dirty="0" err="1"/>
              <a:t>data_croissance</a:t>
            </a:r>
            <a:r>
              <a:rPr lang="fr-FR" sz="1200" dirty="0"/>
              <a:t>)</a:t>
            </a:r>
          </a:p>
          <a:p>
            <a:r>
              <a:rPr lang="fr-FR" sz="1200" dirty="0"/>
              <a:t>ED(res_LL2_croissance, </a:t>
            </a:r>
            <a:r>
              <a:rPr lang="fr-FR" sz="1200" dirty="0" err="1"/>
              <a:t>respLev</a:t>
            </a:r>
            <a:r>
              <a:rPr lang="fr-FR" sz="1200" dirty="0"/>
              <a:t> = 10, </a:t>
            </a:r>
            <a:r>
              <a:rPr lang="fr-FR" sz="1200" dirty="0" err="1"/>
              <a:t>interval</a:t>
            </a:r>
            <a:r>
              <a:rPr lang="fr-FR" sz="1200" dirty="0"/>
              <a:t> = "delta")</a:t>
            </a:r>
          </a:p>
          <a:p>
            <a:r>
              <a:rPr lang="fr-FR" sz="1200" dirty="0" err="1"/>
              <a:t>ED_res</a:t>
            </a:r>
            <a:r>
              <a:rPr lang="fr-FR" sz="1200" dirty="0"/>
              <a:t> &lt;- ED(res_LL2_croissance, </a:t>
            </a:r>
            <a:r>
              <a:rPr lang="fr-FR" sz="1200" dirty="0" err="1"/>
              <a:t>respLev</a:t>
            </a:r>
            <a:r>
              <a:rPr lang="fr-FR" sz="1200" dirty="0"/>
              <a:t> = 10, </a:t>
            </a:r>
            <a:r>
              <a:rPr lang="fr-FR" sz="1200" dirty="0" err="1"/>
              <a:t>interval</a:t>
            </a:r>
            <a:r>
              <a:rPr lang="fr-FR" sz="1200" dirty="0"/>
              <a:t> = "delta")</a:t>
            </a:r>
          </a:p>
          <a:p>
            <a:r>
              <a:rPr lang="fr-FR" sz="1200" dirty="0" err="1"/>
              <a:t>names</a:t>
            </a:r>
            <a:r>
              <a:rPr lang="fr-FR" sz="1200" dirty="0"/>
              <a:t>(</a:t>
            </a:r>
            <a:r>
              <a:rPr lang="fr-FR" sz="1200" dirty="0" err="1"/>
              <a:t>ED_res</a:t>
            </a:r>
            <a:r>
              <a:rPr lang="fr-FR" sz="1200" dirty="0"/>
              <a:t>)</a:t>
            </a:r>
          </a:p>
          <a:p>
            <a:r>
              <a:rPr lang="fr-FR" sz="1200" dirty="0" err="1"/>
              <a:t>exp</a:t>
            </a:r>
            <a:r>
              <a:rPr lang="fr-FR" sz="1200" dirty="0"/>
              <a:t>(</a:t>
            </a:r>
            <a:r>
              <a:rPr lang="fr-FR" sz="1200" dirty="0" err="1"/>
              <a:t>ED_res</a:t>
            </a:r>
            <a:r>
              <a:rPr lang="fr-FR" sz="1200" dirty="0"/>
              <a:t>[1])</a:t>
            </a:r>
          </a:p>
          <a:p>
            <a:r>
              <a:rPr lang="fr-FR" sz="1200" dirty="0" err="1"/>
              <a:t>exp</a:t>
            </a:r>
            <a:r>
              <a:rPr lang="fr-FR" sz="1200" dirty="0"/>
              <a:t>(</a:t>
            </a:r>
            <a:r>
              <a:rPr lang="fr-FR" sz="1200" dirty="0" err="1"/>
              <a:t>ED_res</a:t>
            </a:r>
            <a:r>
              <a:rPr lang="fr-FR" sz="1200" dirty="0"/>
              <a:t>[3])</a:t>
            </a:r>
          </a:p>
          <a:p>
            <a:r>
              <a:rPr lang="fr-FR" sz="1200" dirty="0" err="1"/>
              <a:t>exp</a:t>
            </a:r>
            <a:r>
              <a:rPr lang="fr-FR" sz="1200" dirty="0"/>
              <a:t>(</a:t>
            </a:r>
            <a:r>
              <a:rPr lang="fr-FR" sz="1200" dirty="0" err="1"/>
              <a:t>ED_res</a:t>
            </a:r>
            <a:r>
              <a:rPr lang="fr-FR" sz="1200" dirty="0"/>
              <a:t>[4])</a:t>
            </a:r>
          </a:p>
          <a:p>
            <a:endParaRPr lang="fr-FR" sz="1200" dirty="0"/>
          </a:p>
        </p:txBody>
      </p:sp>
    </p:spTree>
    <p:extLst>
      <p:ext uri="{BB962C8B-B14F-4D97-AF65-F5344CB8AC3E}">
        <p14:creationId xmlns:p14="http://schemas.microsoft.com/office/powerpoint/2010/main" val="420834308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9DEED05-4DEE-34AC-2452-9FF73FBBE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Puissance statistique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E9A75CBB-4AD7-21D4-B87C-3E1F102A91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r>
              <a:rPr lang="fr-FR" cap="all"/>
              <a:t>09/01/2024</a:t>
            </a:r>
            <a:endParaRPr lang="fr-FR" cap="all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E83AC554-1526-F231-BC25-3A7400BBF9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Institut national de l’environnement industriel et des risques</a:t>
            </a:r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56E97A8-A805-83F1-200B-0811D2E31A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71</a:t>
            </a:fld>
            <a:endParaRPr lang="fr-FR" dirty="0"/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7EA220F1-8196-ED6B-71CC-2375386CC5A1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59BCCFFE-54F5-F4C6-C005-EAEBDCE8279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AF6D403F-989C-E887-3633-6731A3CAB58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9" name="Image 8" descr="sample_distr.jpg">
            <a:extLst>
              <a:ext uri="{FF2B5EF4-FFF2-40B4-BE49-F238E27FC236}">
                <a16:creationId xmlns:a16="http://schemas.microsoft.com/office/drawing/2014/main" id="{68FACA5B-54D9-E264-E8A2-1CE9D4EDF892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071770" y="1321942"/>
            <a:ext cx="1649746" cy="1649746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115F7892-DA39-5958-8303-E958AAF93205}"/>
              </a:ext>
            </a:extLst>
          </p:cNvPr>
          <p:cNvSpPr txBox="1"/>
          <p:nvPr/>
        </p:nvSpPr>
        <p:spPr>
          <a:xfrm>
            <a:off x="1772430" y="2171812"/>
            <a:ext cx="699892" cy="26327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fr-FR" sz="1111" dirty="0">
                <a:solidFill>
                  <a:srgbClr val="002060"/>
                </a:solidFill>
              </a:rPr>
              <a:t>Effectif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C87650CD-E762-92D0-B586-B275742AA975}"/>
              </a:ext>
            </a:extLst>
          </p:cNvPr>
          <p:cNvSpPr txBox="1"/>
          <p:nvPr/>
        </p:nvSpPr>
        <p:spPr>
          <a:xfrm>
            <a:off x="1772431" y="3671581"/>
            <a:ext cx="1482125" cy="60516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fr-FR" sz="1111" dirty="0">
                <a:solidFill>
                  <a:srgbClr val="002060"/>
                </a:solidFill>
              </a:rPr>
              <a:t>80% de chances de détecter la différence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131A3A27-47E1-256D-875E-64ACFA0E36F7}"/>
              </a:ext>
            </a:extLst>
          </p:cNvPr>
          <p:cNvSpPr txBox="1"/>
          <p:nvPr/>
        </p:nvSpPr>
        <p:spPr>
          <a:xfrm>
            <a:off x="1772430" y="2721727"/>
            <a:ext cx="988084" cy="26327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fr-FR" sz="1111" dirty="0">
                <a:solidFill>
                  <a:srgbClr val="002060"/>
                </a:solidFill>
              </a:rPr>
              <a:t>Ecart-type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74164F66-B22C-1F06-889A-B179865A907A}"/>
              </a:ext>
            </a:extLst>
          </p:cNvPr>
          <p:cNvSpPr txBox="1"/>
          <p:nvPr/>
        </p:nvSpPr>
        <p:spPr>
          <a:xfrm>
            <a:off x="1772430" y="3271643"/>
            <a:ext cx="1276275" cy="43422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fr-FR" sz="1111" dirty="0">
                <a:solidFill>
                  <a:srgbClr val="002060"/>
                </a:solidFill>
              </a:rPr>
              <a:t>Significativité 5%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B3395E5C-F97F-783B-B1F8-96A00F3939A8}"/>
              </a:ext>
            </a:extLst>
          </p:cNvPr>
          <p:cNvSpPr txBox="1"/>
          <p:nvPr/>
        </p:nvSpPr>
        <p:spPr>
          <a:xfrm>
            <a:off x="1772431" y="4221497"/>
            <a:ext cx="1482125" cy="43422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fr-FR" sz="1111" dirty="0">
                <a:solidFill>
                  <a:srgbClr val="002060"/>
                </a:solidFill>
              </a:rPr>
              <a:t>Différence entre les 2 groupes</a:t>
            </a:r>
          </a:p>
        </p:txBody>
      </p:sp>
      <p:sp>
        <p:nvSpPr>
          <p:cNvPr id="15" name="Accolade fermante 14">
            <a:extLst>
              <a:ext uri="{FF2B5EF4-FFF2-40B4-BE49-F238E27FC236}">
                <a16:creationId xmlns:a16="http://schemas.microsoft.com/office/drawing/2014/main" id="{9698EBC0-BFD1-5640-3F9F-E0742022E8CF}"/>
              </a:ext>
            </a:extLst>
          </p:cNvPr>
          <p:cNvSpPr/>
          <p:nvPr/>
        </p:nvSpPr>
        <p:spPr bwMode="auto">
          <a:xfrm>
            <a:off x="3572154" y="2171812"/>
            <a:ext cx="370531" cy="1910174"/>
          </a:xfrm>
          <a:prstGeom prst="rightBrace">
            <a:avLst>
              <a:gd name="adj1" fmla="val 46320"/>
              <a:gd name="adj2" fmla="val 20847"/>
            </a:avLst>
          </a:prstGeom>
          <a:noFill/>
          <a:ln w="254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3483" tIns="31742" rIns="63483" bIns="31742" numCol="1" rtlCol="0" anchor="t" anchorCtr="0" compatLnSpc="1">
            <a:prstTxWarp prst="textNoShape">
              <a:avLst/>
            </a:prstTxWarp>
          </a:bodyPr>
          <a:lstStyle/>
          <a:p>
            <a:pPr defTabSz="634788" eaLnBrk="0" hangingPunct="0"/>
            <a:endParaRPr lang="fr-FR" sz="1111">
              <a:solidFill>
                <a:srgbClr val="002060"/>
              </a:solidFill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4C3CDA6C-116E-FD9F-268F-D574D20B3731}"/>
              </a:ext>
            </a:extLst>
          </p:cNvPr>
          <p:cNvSpPr txBox="1"/>
          <p:nvPr/>
        </p:nvSpPr>
        <p:spPr>
          <a:xfrm>
            <a:off x="4022085" y="2321789"/>
            <a:ext cx="1687976" cy="605166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fr-FR" sz="1111" dirty="0">
                <a:solidFill>
                  <a:srgbClr val="002060"/>
                </a:solidFill>
              </a:rPr>
              <a:t>Quelle est la plus petite différence détectable?</a:t>
            </a:r>
          </a:p>
        </p:txBody>
      </p:sp>
      <p:sp>
        <p:nvSpPr>
          <p:cNvPr id="17" name="Accolade fermante 16">
            <a:extLst>
              <a:ext uri="{FF2B5EF4-FFF2-40B4-BE49-F238E27FC236}">
                <a16:creationId xmlns:a16="http://schemas.microsoft.com/office/drawing/2014/main" id="{3CAE4B63-D469-7B11-EAF1-8C022A8E54A1}"/>
              </a:ext>
            </a:extLst>
          </p:cNvPr>
          <p:cNvSpPr/>
          <p:nvPr/>
        </p:nvSpPr>
        <p:spPr bwMode="auto">
          <a:xfrm>
            <a:off x="3822115" y="2771720"/>
            <a:ext cx="247021" cy="1910174"/>
          </a:xfrm>
          <a:prstGeom prst="rightBrace">
            <a:avLst>
              <a:gd name="adj1" fmla="val 46320"/>
              <a:gd name="adj2" fmla="val 80289"/>
            </a:avLst>
          </a:prstGeom>
          <a:solidFill>
            <a:schemeClr val="bg1">
              <a:lumMod val="95000"/>
            </a:schemeClr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3483" tIns="31742" rIns="63483" bIns="31742" numCol="1" rtlCol="0" anchor="t" anchorCtr="0" compatLnSpc="1">
            <a:prstTxWarp prst="textNoShape">
              <a:avLst/>
            </a:prstTxWarp>
          </a:bodyPr>
          <a:lstStyle/>
          <a:p>
            <a:pPr defTabSz="634788" eaLnBrk="0" hangingPunct="0"/>
            <a:endParaRPr lang="fr-FR" sz="1111">
              <a:solidFill>
                <a:srgbClr val="002060"/>
              </a:solidFill>
            </a:endParaRP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8DE00C07-6543-DF3C-180D-87FE94E36881}"/>
              </a:ext>
            </a:extLst>
          </p:cNvPr>
          <p:cNvSpPr txBox="1"/>
          <p:nvPr/>
        </p:nvSpPr>
        <p:spPr>
          <a:xfrm>
            <a:off x="4222055" y="4071520"/>
            <a:ext cx="1358614" cy="605166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fr-FR" sz="1111" dirty="0">
                <a:solidFill>
                  <a:srgbClr val="002060"/>
                </a:solidFill>
              </a:rPr>
              <a:t>Quel est l’effectif N nécessaire?</a:t>
            </a:r>
          </a:p>
        </p:txBody>
      </p:sp>
      <p:cxnSp>
        <p:nvCxnSpPr>
          <p:cNvPr id="19" name="Connecteur droit avec flèche 18">
            <a:extLst>
              <a:ext uri="{FF2B5EF4-FFF2-40B4-BE49-F238E27FC236}">
                <a16:creationId xmlns:a16="http://schemas.microsoft.com/office/drawing/2014/main" id="{D204C835-162A-83D9-AABD-E19B05471D0E}"/>
              </a:ext>
            </a:extLst>
          </p:cNvPr>
          <p:cNvCxnSpPr>
            <a:stCxn id="21" idx="1"/>
          </p:cNvCxnSpPr>
          <p:nvPr/>
        </p:nvCxnSpPr>
        <p:spPr bwMode="auto">
          <a:xfrm>
            <a:off x="3419235" y="2815935"/>
            <a:ext cx="1049839" cy="277478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838D9DEA-155D-FD06-23E5-59CF05E60506}"/>
              </a:ext>
            </a:extLst>
          </p:cNvPr>
          <p:cNvCxnSpPr>
            <a:stCxn id="14" idx="3"/>
          </p:cNvCxnSpPr>
          <p:nvPr/>
        </p:nvCxnSpPr>
        <p:spPr bwMode="auto">
          <a:xfrm flipV="1">
            <a:off x="3254556" y="3321636"/>
            <a:ext cx="1467422" cy="1116972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1" name="Accolade fermante 20">
            <a:extLst>
              <a:ext uri="{FF2B5EF4-FFF2-40B4-BE49-F238E27FC236}">
                <a16:creationId xmlns:a16="http://schemas.microsoft.com/office/drawing/2014/main" id="{D68D59F9-9DBC-85AA-3A72-11EC85AE36AE}"/>
              </a:ext>
            </a:extLst>
          </p:cNvPr>
          <p:cNvSpPr/>
          <p:nvPr/>
        </p:nvSpPr>
        <p:spPr bwMode="auto">
          <a:xfrm>
            <a:off x="3172215" y="2121819"/>
            <a:ext cx="247021" cy="1421525"/>
          </a:xfrm>
          <a:prstGeom prst="rightBrace">
            <a:avLst>
              <a:gd name="adj1" fmla="val 46320"/>
              <a:gd name="adj2" fmla="val 48829"/>
            </a:avLst>
          </a:prstGeom>
          <a:noFill/>
          <a:ln w="254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3483" tIns="31742" rIns="63483" bIns="31742" numCol="1" rtlCol="0" anchor="t" anchorCtr="0" compatLnSpc="1">
            <a:prstTxWarp prst="textNoShape">
              <a:avLst/>
            </a:prstTxWarp>
          </a:bodyPr>
          <a:lstStyle/>
          <a:p>
            <a:pPr defTabSz="634788" eaLnBrk="0" hangingPunct="0"/>
            <a:endParaRPr lang="fr-FR" sz="1111">
              <a:solidFill>
                <a:srgbClr val="002060"/>
              </a:solidFill>
            </a:endParaRP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CA0F0342-A8EF-102E-9625-171DE6D4A0A8}"/>
              </a:ext>
            </a:extLst>
          </p:cNvPr>
          <p:cNvSpPr txBox="1"/>
          <p:nvPr/>
        </p:nvSpPr>
        <p:spPr>
          <a:xfrm>
            <a:off x="4771970" y="3021681"/>
            <a:ext cx="1687976" cy="6051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fr-FR" sz="1111" dirty="0">
                <a:solidFill>
                  <a:srgbClr val="002060"/>
                </a:solidFill>
              </a:rPr>
              <a:t>Quel % de chances de détecter la différence?</a:t>
            </a:r>
          </a:p>
        </p:txBody>
      </p:sp>
      <p:cxnSp>
        <p:nvCxnSpPr>
          <p:cNvPr id="23" name="Connecteur droit avec flèche 22">
            <a:extLst>
              <a:ext uri="{FF2B5EF4-FFF2-40B4-BE49-F238E27FC236}">
                <a16:creationId xmlns:a16="http://schemas.microsoft.com/office/drawing/2014/main" id="{2EC1203B-1918-11DF-4034-7F617F4BF817}"/>
              </a:ext>
            </a:extLst>
          </p:cNvPr>
          <p:cNvCxnSpPr/>
          <p:nvPr/>
        </p:nvCxnSpPr>
        <p:spPr bwMode="auto">
          <a:xfrm>
            <a:off x="6821655" y="2431126"/>
            <a:ext cx="199969" cy="0"/>
          </a:xfrm>
          <a:prstGeom prst="straightConnector1">
            <a:avLst/>
          </a:prstGeom>
          <a:solidFill>
            <a:schemeClr val="accent1"/>
          </a:solidFill>
          <a:ln w="22225" cap="flat" cmpd="sng" algn="ctr">
            <a:solidFill>
              <a:srgbClr val="FF0000"/>
            </a:solidFill>
            <a:prstDash val="solid"/>
            <a:round/>
            <a:headEnd type="arrow" w="sm" len="sm"/>
            <a:tailEnd type="arrow" w="sm" len="sm"/>
          </a:ln>
          <a:effectLst/>
        </p:spPr>
      </p:cxnSp>
      <p:sp>
        <p:nvSpPr>
          <p:cNvPr id="24" name="Flèche courbée vers le haut 26">
            <a:extLst>
              <a:ext uri="{FF2B5EF4-FFF2-40B4-BE49-F238E27FC236}">
                <a16:creationId xmlns:a16="http://schemas.microsoft.com/office/drawing/2014/main" id="{F1FC3E56-A9EF-3092-6312-6B19FF1D102C}"/>
              </a:ext>
            </a:extLst>
          </p:cNvPr>
          <p:cNvSpPr/>
          <p:nvPr/>
        </p:nvSpPr>
        <p:spPr bwMode="auto">
          <a:xfrm rot="20531704">
            <a:off x="6043706" y="2626710"/>
            <a:ext cx="999253" cy="299954"/>
          </a:xfrm>
          <a:prstGeom prst="curvedUpArrow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3483" tIns="31742" rIns="63483" bIns="31742" numCol="1" rtlCol="0" anchor="t" anchorCtr="0" compatLnSpc="1">
            <a:prstTxWarp prst="textNoShape">
              <a:avLst/>
            </a:prstTxWarp>
          </a:bodyPr>
          <a:lstStyle/>
          <a:p>
            <a:pPr defTabSz="634788" eaLnBrk="0" hangingPunct="0"/>
            <a:endParaRPr lang="fr-FR" sz="833">
              <a:solidFill>
                <a:srgbClr val="002060"/>
              </a:solidFill>
            </a:endParaRPr>
          </a:p>
        </p:txBody>
      </p:sp>
      <p:cxnSp>
        <p:nvCxnSpPr>
          <p:cNvPr id="25" name="Connecteur droit avec flèche 24">
            <a:extLst>
              <a:ext uri="{FF2B5EF4-FFF2-40B4-BE49-F238E27FC236}">
                <a16:creationId xmlns:a16="http://schemas.microsoft.com/office/drawing/2014/main" id="{52C23622-B78C-B97D-5DC6-64BD3CE882D7}"/>
              </a:ext>
            </a:extLst>
          </p:cNvPr>
          <p:cNvCxnSpPr/>
          <p:nvPr/>
        </p:nvCxnSpPr>
        <p:spPr bwMode="auto">
          <a:xfrm>
            <a:off x="6471708" y="2331142"/>
            <a:ext cx="349947" cy="0"/>
          </a:xfrm>
          <a:prstGeom prst="straightConnector1">
            <a:avLst/>
          </a:prstGeom>
          <a:solidFill>
            <a:schemeClr val="accent1"/>
          </a:solidFill>
          <a:ln w="22225" cap="flat" cmpd="sng" algn="ctr">
            <a:solidFill>
              <a:srgbClr val="92D050"/>
            </a:solidFill>
            <a:prstDash val="solid"/>
            <a:round/>
            <a:headEnd type="arrow" w="sm" len="sm"/>
            <a:tailEnd type="arrow" w="sm" len="sm"/>
          </a:ln>
          <a:effectLst/>
        </p:spPr>
      </p:cxnSp>
      <p:sp>
        <p:nvSpPr>
          <p:cNvPr id="26" name="ZoneTexte 25">
            <a:extLst>
              <a:ext uri="{FF2B5EF4-FFF2-40B4-BE49-F238E27FC236}">
                <a16:creationId xmlns:a16="http://schemas.microsoft.com/office/drawing/2014/main" id="{EDE44A38-0ECA-5558-DFCC-12BA61738AD1}"/>
              </a:ext>
            </a:extLst>
          </p:cNvPr>
          <p:cNvSpPr txBox="1"/>
          <p:nvPr/>
        </p:nvSpPr>
        <p:spPr>
          <a:xfrm>
            <a:off x="6071770" y="2081180"/>
            <a:ext cx="649900" cy="34868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sz="833" dirty="0">
                <a:solidFill>
                  <a:srgbClr val="002060"/>
                </a:solidFill>
              </a:rPr>
              <a:t>Ecart-type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EF4D459B-C6EB-418A-8592-0F28425CCE88}"/>
              </a:ext>
            </a:extLst>
          </p:cNvPr>
          <p:cNvSpPr txBox="1"/>
          <p:nvPr/>
        </p:nvSpPr>
        <p:spPr>
          <a:xfrm>
            <a:off x="1322500" y="1271949"/>
            <a:ext cx="1949700" cy="66941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fr-FR" sz="1250" dirty="0">
                <a:solidFill>
                  <a:srgbClr val="002060"/>
                </a:solidFill>
              </a:rPr>
              <a:t>Caractéristiques des données et du test statistique</a:t>
            </a:r>
          </a:p>
        </p:txBody>
      </p:sp>
      <p:sp>
        <p:nvSpPr>
          <p:cNvPr id="28" name="Double flèche horizontale 24">
            <a:extLst>
              <a:ext uri="{FF2B5EF4-FFF2-40B4-BE49-F238E27FC236}">
                <a16:creationId xmlns:a16="http://schemas.microsoft.com/office/drawing/2014/main" id="{8A703809-296F-EDF7-8091-C13315EA0D26}"/>
              </a:ext>
            </a:extLst>
          </p:cNvPr>
          <p:cNvSpPr/>
          <p:nvPr/>
        </p:nvSpPr>
        <p:spPr bwMode="auto">
          <a:xfrm>
            <a:off x="3272200" y="1521911"/>
            <a:ext cx="849870" cy="249962"/>
          </a:xfrm>
          <a:prstGeom prst="leftRightArrow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3483" tIns="31742" rIns="63483" bIns="31742" numCol="1" rtlCol="0" anchor="t" anchorCtr="0" compatLnSpc="1">
            <a:prstTxWarp prst="textNoShape">
              <a:avLst/>
            </a:prstTxWarp>
          </a:bodyPr>
          <a:lstStyle/>
          <a:p>
            <a:pPr defTabSz="634788" eaLnBrk="0" hangingPunct="0"/>
            <a:endParaRPr lang="fr-FR" sz="833">
              <a:solidFill>
                <a:srgbClr val="002060"/>
              </a:solidFill>
            </a:endParaRP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488C9ECF-7843-B1CF-56CC-893ECE501A92}"/>
              </a:ext>
            </a:extLst>
          </p:cNvPr>
          <p:cNvSpPr txBox="1"/>
          <p:nvPr/>
        </p:nvSpPr>
        <p:spPr>
          <a:xfrm>
            <a:off x="4118281" y="1271949"/>
            <a:ext cx="2049685" cy="6694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fr-FR" sz="1250" dirty="0">
                <a:solidFill>
                  <a:srgbClr val="002060"/>
                </a:solidFill>
              </a:rPr>
              <a:t>Questions pour préparer ou caractériser l’expérience</a:t>
            </a:r>
          </a:p>
        </p:txBody>
      </p:sp>
    </p:spTree>
    <p:extLst>
      <p:ext uri="{BB962C8B-B14F-4D97-AF65-F5344CB8AC3E}">
        <p14:creationId xmlns:p14="http://schemas.microsoft.com/office/powerpoint/2010/main" val="1172673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21" grpId="0" animBg="1"/>
      <p:bldP spid="22" grpId="0" animBg="1"/>
      <p:bldP spid="24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A186561-1F61-BD8B-6499-7DC971FE0E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Pourquoi pas une NOEC / LOAEL etc…?</a:t>
            </a:r>
            <a:br>
              <a:rPr lang="fr-FR" sz="2800" dirty="0">
                <a:latin typeface="Comic Sans MS" pitchFamily="66" charset="0"/>
              </a:rPr>
            </a:br>
            <a:endParaRPr lang="fr-FR" dirty="0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B5F3E956-8D23-1AEB-D006-19F557BA42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r>
              <a:rPr lang="fr-FR" cap="all"/>
              <a:t>09/01/2024</a:t>
            </a:r>
            <a:endParaRPr lang="fr-FR" cap="all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6261C643-4F3E-15B9-E223-615E781B6F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Institut national de l’environnement industriel et des risques</a:t>
            </a:r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1408649-8DCC-C01C-2745-67B3F1DA18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72</a:t>
            </a:fld>
            <a:endParaRPr lang="fr-FR" dirty="0"/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91DFC32E-5E1C-8D06-AEDA-192C8A2A2C66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02AC6930-6F70-AD75-FA1F-42278BD94AD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C575A116-BE14-4B9C-DF1C-EF9657059C8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fr-FR" dirty="0"/>
          </a:p>
        </p:txBody>
      </p: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70225BAF-AB53-4509-6E56-82D0B3B0A442}"/>
              </a:ext>
            </a:extLst>
          </p:cNvPr>
          <p:cNvGrpSpPr/>
          <p:nvPr/>
        </p:nvGrpSpPr>
        <p:grpSpPr>
          <a:xfrm>
            <a:off x="1267004" y="1759633"/>
            <a:ext cx="6609374" cy="2630651"/>
            <a:chOff x="184604" y="3492599"/>
            <a:chExt cx="9716188" cy="3867219"/>
          </a:xfrm>
        </p:grpSpPr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8E75E83E-982E-75CE-52EB-D9B734331E7A}"/>
                </a:ext>
              </a:extLst>
            </p:cNvPr>
            <p:cNvSpPr txBox="1"/>
            <p:nvPr/>
          </p:nvSpPr>
          <p:spPr>
            <a:xfrm>
              <a:off x="1282312" y="3654845"/>
              <a:ext cx="8618480" cy="358133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fr-FR" sz="1088" dirty="0" err="1"/>
                <a:t>Landis</a:t>
              </a:r>
              <a:r>
                <a:rPr lang="fr-FR" sz="1088" dirty="0"/>
                <a:t> WG, Chapman PM. 2011. </a:t>
              </a:r>
              <a:r>
                <a:rPr lang="en-US" sz="1088" b="1" dirty="0"/>
                <a:t>Well past time to stop using NOELs and LOELs</a:t>
              </a:r>
              <a:r>
                <a:rPr lang="en-US" sz="1088" dirty="0"/>
                <a:t>. </a:t>
              </a:r>
              <a:r>
                <a:rPr lang="fr-FR" sz="1088" dirty="0"/>
                <a:t>Integrated </a:t>
              </a:r>
              <a:r>
                <a:rPr lang="fr-FR" sz="1088" dirty="0" err="1"/>
                <a:t>Environmental</a:t>
              </a:r>
              <a:r>
                <a:rPr lang="fr-FR" sz="1088" dirty="0"/>
                <a:t> </a:t>
              </a:r>
              <a:r>
                <a:rPr lang="fr-FR" sz="1088" dirty="0" err="1"/>
                <a:t>Assessment</a:t>
              </a:r>
              <a:r>
                <a:rPr lang="fr-FR" sz="1088" dirty="0"/>
                <a:t>  and Management. 7:4 —pp. vi–viii</a:t>
              </a:r>
              <a:endParaRPr lang="en-US" sz="1088" dirty="0"/>
            </a:p>
            <a:p>
              <a:endParaRPr lang="en-US" sz="1088" dirty="0"/>
            </a:p>
            <a:p>
              <a:r>
                <a:rPr lang="en-US" sz="1088" dirty="0"/>
                <a:t>Fox DR, Landis WG. 2016. </a:t>
              </a:r>
              <a:r>
                <a:rPr lang="en-US" sz="1088" b="1" dirty="0"/>
                <a:t>Don't be fooled-a no-observed-effect concentration is no substitute for a poor concentration-response experiment</a:t>
              </a:r>
              <a:r>
                <a:rPr lang="en-US" sz="1088" dirty="0"/>
                <a:t>. </a:t>
              </a:r>
              <a:r>
                <a:rPr lang="en-US" sz="1088" i="1" dirty="0"/>
                <a:t>Environmental Toxicology and Chemistry</a:t>
              </a:r>
              <a:r>
                <a:rPr lang="en-US" sz="1088" dirty="0"/>
                <a:t> 35:2141-2148.</a:t>
              </a:r>
            </a:p>
            <a:p>
              <a:endParaRPr lang="en-US" sz="1088" dirty="0"/>
            </a:p>
            <a:p>
              <a:r>
                <a:rPr lang="en-US" sz="1088" dirty="0" err="1"/>
                <a:t>Murado</a:t>
              </a:r>
              <a:r>
                <a:rPr lang="en-US" sz="1088" dirty="0"/>
                <a:t> MA, Prieto MA. 2013. </a:t>
              </a:r>
              <a:r>
                <a:rPr lang="en-US" sz="1088" b="1" dirty="0"/>
                <a:t>NOEC and LOEC as merely concessive expedients</a:t>
              </a:r>
              <a:r>
                <a:rPr lang="en-US" sz="1088" dirty="0"/>
                <a:t>: Two unambiguous alternatives and some criteria to maximize the efficiency of dose-response experimental designs. </a:t>
              </a:r>
              <a:r>
                <a:rPr lang="en-US" sz="1088" i="1" dirty="0"/>
                <a:t>Science of the Total Environment</a:t>
              </a:r>
              <a:r>
                <a:rPr lang="en-US" sz="1088" dirty="0"/>
                <a:t> 461:576-586.</a:t>
              </a:r>
            </a:p>
            <a:p>
              <a:endParaRPr lang="en-US" sz="1088" dirty="0"/>
            </a:p>
            <a:p>
              <a:r>
                <a:rPr lang="fr-FR" sz="1088" dirty="0" err="1"/>
                <a:t>Delignette</a:t>
              </a:r>
              <a:r>
                <a:rPr lang="fr-FR" sz="1088" dirty="0"/>
                <a:t>-Muller ML, Forfait C, </a:t>
              </a:r>
              <a:r>
                <a:rPr lang="fr-FR" sz="1088" dirty="0" err="1"/>
                <a:t>Billoir</a:t>
              </a:r>
              <a:r>
                <a:rPr lang="fr-FR" sz="1088" dirty="0"/>
                <a:t> E, Charles S. 2011. </a:t>
              </a:r>
              <a:r>
                <a:rPr lang="fr-FR" sz="1088" b="1" dirty="0"/>
                <a:t>A new perspective on the </a:t>
              </a:r>
              <a:r>
                <a:rPr lang="fr-FR" sz="1088" b="1" dirty="0" err="1"/>
                <a:t>Dunnett</a:t>
              </a:r>
              <a:r>
                <a:rPr lang="fr-FR" sz="1088" b="1" dirty="0"/>
                <a:t> </a:t>
              </a:r>
              <a:r>
                <a:rPr lang="fr-FR" sz="1088" b="1" dirty="0" err="1"/>
                <a:t>procedure</a:t>
              </a:r>
              <a:r>
                <a:rPr lang="fr-FR" sz="1088" dirty="0"/>
                <a:t>: </a:t>
              </a:r>
              <a:r>
                <a:rPr lang="fr-FR" sz="1088" dirty="0" err="1"/>
                <a:t>filling</a:t>
              </a:r>
              <a:r>
                <a:rPr lang="fr-FR" sz="1088" dirty="0"/>
                <a:t> the gap </a:t>
              </a:r>
              <a:r>
                <a:rPr lang="fr-FR" sz="1088" dirty="0" err="1"/>
                <a:t>between</a:t>
              </a:r>
              <a:r>
                <a:rPr lang="fr-FR" sz="1088" dirty="0"/>
                <a:t> NOEC/LOEC and </a:t>
              </a:r>
              <a:r>
                <a:rPr lang="fr-FR" sz="1088" dirty="0" err="1"/>
                <a:t>ECx</a:t>
              </a:r>
              <a:r>
                <a:rPr lang="fr-FR" sz="1088" dirty="0"/>
                <a:t> concepts. Environ </a:t>
              </a:r>
              <a:r>
                <a:rPr lang="fr-FR" sz="1088" dirty="0" err="1"/>
                <a:t>Toxicol</a:t>
              </a:r>
              <a:r>
                <a:rPr lang="fr-FR" sz="1088" dirty="0"/>
                <a:t> </a:t>
              </a:r>
              <a:r>
                <a:rPr lang="fr-FR" sz="1088" dirty="0" err="1"/>
                <a:t>Chem</a:t>
              </a:r>
              <a:r>
                <a:rPr lang="fr-FR" sz="1088" dirty="0"/>
                <a:t> 30:2888-2891.</a:t>
              </a:r>
            </a:p>
          </p:txBody>
        </p:sp>
        <p:pic>
          <p:nvPicPr>
            <p:cNvPr id="16" name="Image 15">
              <a:extLst>
                <a:ext uri="{FF2B5EF4-FFF2-40B4-BE49-F238E27FC236}">
                  <a16:creationId xmlns:a16="http://schemas.microsoft.com/office/drawing/2014/main" id="{08E5984C-C4F0-987E-0268-FB3B4179C5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0185" y="3634521"/>
              <a:ext cx="1090650" cy="1090650"/>
            </a:xfrm>
            <a:prstGeom prst="rect">
              <a:avLst/>
            </a:prstGeom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B858033-B508-335D-52DF-132D3F143F2E}"/>
                </a:ext>
              </a:extLst>
            </p:cNvPr>
            <p:cNvSpPr/>
            <p:nvPr/>
          </p:nvSpPr>
          <p:spPr bwMode="auto">
            <a:xfrm>
              <a:off x="184604" y="3492599"/>
              <a:ext cx="9709130" cy="3867219"/>
            </a:xfrm>
            <a:prstGeom prst="rect">
              <a:avLst/>
            </a:prstGeom>
            <a:noFill/>
            <a:ln w="2540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2201" tIns="31101" rIns="62201" bIns="31101" numCol="1" rtlCol="0" anchor="t" anchorCtr="0" compatLnSpc="1">
              <a:prstTxWarp prst="textNoShape">
                <a:avLst/>
              </a:prstTxWarp>
            </a:bodyPr>
            <a:lstStyle/>
            <a:p>
              <a:pPr defTabSz="621975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fr-FR" sz="816">
                <a:latin typeface="Lucida Sans Unicode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937771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9142B51-A327-3D5F-6576-7FCC9EAC4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Pourquoi modéliser ?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6C15E28F-2263-5334-AD7A-E04D5BEE51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r>
              <a:rPr lang="fr-FR" cap="all"/>
              <a:t>09/01/2024</a:t>
            </a:r>
            <a:endParaRPr lang="fr-FR" cap="all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6BC8366D-C3C2-F6D4-C844-F562CBDA7D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Institut national de l’environnement industriel et des risques</a:t>
            </a:r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AD87D2E-D7CB-0EE6-15AD-86EE7ABA78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8</a:t>
            </a:fld>
            <a:endParaRPr lang="fr-FR" dirty="0"/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8C716BFE-01DD-A083-9515-053A3C512D67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fr-FR" sz="1200" dirty="0"/>
              <a:t>Pourquoi ?</a:t>
            </a:r>
          </a:p>
          <a:p>
            <a:endParaRPr lang="fr-FR" sz="1200" dirty="0"/>
          </a:p>
          <a:p>
            <a:r>
              <a:rPr lang="fr-FR" sz="1200" dirty="0"/>
              <a:t>Pour faire de jolis graphiques : </a:t>
            </a:r>
            <a:br>
              <a:rPr lang="fr-FR" sz="1200" dirty="0"/>
            </a:br>
            <a:r>
              <a:rPr lang="fr-FR" sz="1200" dirty="0"/>
              <a:t>visualiser la relation dose-réponse et la variabilité</a:t>
            </a:r>
          </a:p>
          <a:p>
            <a:r>
              <a:rPr lang="fr-FR" sz="1200" dirty="0"/>
              <a:t>Pour des résultats plus fiables : prendre en compte la variabilité des données, donner une estimation de l’incertitude</a:t>
            </a:r>
          </a:p>
          <a:p>
            <a:endParaRPr lang="fr-FR" sz="1200" dirty="0"/>
          </a:p>
          <a:p>
            <a:r>
              <a:rPr lang="fr-FR" sz="1200" dirty="0"/>
              <a:t>Pourquoi pas ?</a:t>
            </a:r>
          </a:p>
          <a:p>
            <a:endParaRPr lang="fr-FR" sz="1200" dirty="0"/>
          </a:p>
          <a:p>
            <a:r>
              <a:rPr lang="fr-FR" sz="1200" dirty="0"/>
              <a:t>Parce qu’une NOEC c’est plus simple (mais c’est un peu faux)</a:t>
            </a:r>
          </a:p>
          <a:p>
            <a:r>
              <a:rPr lang="fr-FR" sz="1200" dirty="0"/>
              <a:t>Parce que ma dose-réponse n’a pas la forme attendue </a:t>
            </a:r>
            <a:br>
              <a:rPr lang="fr-FR" sz="1200" dirty="0"/>
            </a:br>
            <a:r>
              <a:rPr lang="fr-FR" sz="1200" dirty="0"/>
              <a:t>(mais dans ce cas la NOEC ne convient peut être pas non plus )</a:t>
            </a:r>
          </a:p>
          <a:p>
            <a:endParaRPr lang="fr-FR" sz="1200" dirty="0"/>
          </a:p>
          <a:p>
            <a:endParaRPr lang="fr-FR" sz="1200" dirty="0"/>
          </a:p>
          <a:p>
            <a:endParaRPr lang="fr-FR" sz="1200" dirty="0"/>
          </a:p>
          <a:p>
            <a:endParaRPr lang="fr-FR" sz="1200" dirty="0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43E190D8-1D49-2589-8F32-C8B6CCCC56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0AB972C1-DA73-7068-0DF2-6A8BD07B5A7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858626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3782353-D372-4521-71E1-AC2471973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Puissance statistique - Outil en ligne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00B4A891-74BE-3417-5A19-B3B1F06732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r>
              <a:rPr lang="fr-FR" cap="all"/>
              <a:t>09/01/2024</a:t>
            </a:r>
            <a:endParaRPr lang="fr-FR" cap="all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648F643-89C2-FAC4-9D8F-8DD9CCA329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Institut national de l’environnement industriel et des risques</a:t>
            </a:r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F9AFC1B-6E39-4DCF-7518-20D8AF517D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9</a:t>
            </a:fld>
            <a:endParaRPr lang="fr-FR" dirty="0"/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E36375D5-6576-A5BE-9549-4EF52036781E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fr-FR" sz="1050" dirty="0">
                <a:latin typeface="Arial" panose="020B0604020202020204" pitchFamily="34" charset="0"/>
                <a:cs typeface="Arial" panose="020B0604020202020204" pitchFamily="34" charset="0"/>
              </a:rPr>
              <a:t>Quel est l’effectif N nécessaire pour détecter une différence entre 2 groupes ?</a:t>
            </a:r>
          </a:p>
          <a:p>
            <a:r>
              <a:rPr lang="fr-FR" sz="900" dirty="0">
                <a:solidFill>
                  <a:srgbClr val="002060"/>
                </a:solidFill>
              </a:rPr>
              <a:t>Dans le cas où la loi de distribution est normale.</a:t>
            </a:r>
          </a:p>
          <a:p>
            <a:r>
              <a:rPr lang="fr-FR" dirty="0">
                <a:solidFill>
                  <a:srgbClr val="002060"/>
                </a:solidFill>
              </a:rPr>
              <a:t>Exemple en ligne </a:t>
            </a:r>
            <a:r>
              <a:rPr lang="fr-FR" dirty="0"/>
              <a:t>: </a:t>
            </a:r>
          </a:p>
          <a:p>
            <a:r>
              <a:rPr lang="fr-FR" dirty="0">
                <a:hlinkClick r:id="rId2"/>
              </a:rPr>
              <a:t>http://powerandsamplesize.com/</a:t>
            </a:r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Nouvel outil FC3R : </a:t>
            </a:r>
            <a:r>
              <a:rPr lang="fr-FR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hlinkClick r:id="rId3"/>
              </a:rPr>
              <a:t>https://shade.pasteur.fr/</a:t>
            </a:r>
            <a:endParaRPr lang="fr-FR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endParaRPr lang="fr-FR" dirty="0"/>
          </a:p>
          <a:p>
            <a:endParaRPr lang="fr-FR" dirty="0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B8AB9B7D-284D-F871-5669-0A6C13F62ED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53F2AB4A-0518-EA44-E309-68D8FA835CE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fr-FR" dirty="0"/>
              <a:t>Calcul de NOEC :  à quel niveau d’effet correspond le sans effet?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49411913-5142-33DE-5E9A-DD8E56A3D1A3}"/>
              </a:ext>
            </a:extLst>
          </p:cNvPr>
          <p:cNvSpPr txBox="1">
            <a:spLocks noChangeArrowheads="1"/>
          </p:cNvSpPr>
          <p:nvPr/>
        </p:nvSpPr>
        <p:spPr>
          <a:xfrm>
            <a:off x="1572461" y="852650"/>
            <a:ext cx="6364852" cy="379925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Font typeface="Arial" pitchFamily="34" charset="0"/>
              <a:buNone/>
              <a:defRPr sz="105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52000" indent="-72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•"/>
              <a:defRPr sz="9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2000" indent="-72000" algn="l" defTabSz="914400" rtl="0" eaLnBrk="1" latinLnBrk="0" hangingPunct="1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SzPct val="100000"/>
              <a:buFont typeface="Arial" pitchFamily="34" charset="0"/>
              <a:buChar char="•"/>
              <a:defRPr sz="8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12000" indent="-72000" algn="l" defTabSz="914400" rtl="0" eaLnBrk="1" latinLnBrk="0" hangingPunct="1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SzPct val="100000"/>
              <a:buFont typeface="Arial" pitchFamily="34" charset="0"/>
              <a:buChar char="•"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28000" indent="-72000" algn="l" defTabSz="914400" rtl="0" eaLnBrk="1" latinLnBrk="0" hangingPunct="1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SzPct val="100000"/>
              <a:buFont typeface="Arial" pitchFamily="34" charset="0"/>
              <a:buChar char="•"/>
              <a:defRPr sz="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dirty="0"/>
          </a:p>
        </p:txBody>
      </p:sp>
      <p:pic>
        <p:nvPicPr>
          <p:cNvPr id="10" name="Image 9" descr="power_2_sample.jpg">
            <a:extLst>
              <a:ext uri="{FF2B5EF4-FFF2-40B4-BE49-F238E27FC236}">
                <a16:creationId xmlns:a16="http://schemas.microsoft.com/office/drawing/2014/main" id="{5A4206AA-1766-61B4-D2D7-35A3C24E6CB8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67944" y="1980000"/>
            <a:ext cx="4959006" cy="2399946"/>
          </a:xfrm>
          <a:prstGeom prst="rect">
            <a:avLst/>
          </a:prstGeom>
        </p:spPr>
      </p:pic>
      <p:sp>
        <p:nvSpPr>
          <p:cNvPr id="11" name="Flèche : droite 10">
            <a:extLst>
              <a:ext uri="{FF2B5EF4-FFF2-40B4-BE49-F238E27FC236}">
                <a16:creationId xmlns:a16="http://schemas.microsoft.com/office/drawing/2014/main" id="{A30E5B45-CB35-E48A-2656-BC162D4ABA49}"/>
              </a:ext>
            </a:extLst>
          </p:cNvPr>
          <p:cNvSpPr/>
          <p:nvPr/>
        </p:nvSpPr>
        <p:spPr>
          <a:xfrm>
            <a:off x="2765513" y="2418701"/>
            <a:ext cx="720080" cy="2429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40601331"/>
      </p:ext>
    </p:extLst>
  </p:cSld>
  <p:clrMapOvr>
    <a:masterClrMapping/>
  </p:clrMapOvr>
</p:sld>
</file>

<file path=ppt/theme/theme1.xml><?xml version="1.0" encoding="utf-8"?>
<a:theme xmlns:a="http://schemas.openxmlformats.org/drawingml/2006/main" name="MINISTÈRIEL">
  <a:themeElements>
    <a:clrScheme name="GOUVERNEMENT PPT">
      <a:dk1>
        <a:srgbClr val="000000"/>
      </a:dk1>
      <a:lt1>
        <a:srgbClr val="FFFFFF"/>
      </a:lt1>
      <a:dk2>
        <a:srgbClr val="000091"/>
      </a:dk2>
      <a:lt2>
        <a:srgbClr val="E1000F"/>
      </a:lt2>
      <a:accent1>
        <a:srgbClr val="005841"/>
      </a:accent1>
      <a:accent2>
        <a:srgbClr val="21215A"/>
      </a:accent2>
      <a:accent3>
        <a:srgbClr val="FFD500"/>
      </a:accent3>
      <a:accent4>
        <a:srgbClr val="EA5433"/>
      </a:accent4>
      <a:accent5>
        <a:srgbClr val="8C2237"/>
      </a:accent5>
      <a:accent6>
        <a:srgbClr val="49311F"/>
      </a:accent6>
      <a:hlink>
        <a:srgbClr val="000000"/>
      </a:hlink>
      <a:folHlink>
        <a:srgbClr val="000000"/>
      </a:folHlink>
    </a:clrScheme>
    <a:fontScheme name="GOUVERNEMENT PPT">
      <a:majorFont>
        <a:latin typeface="Marianne"/>
        <a:ea typeface=""/>
        <a:cs typeface=""/>
      </a:majorFont>
      <a:minorFont>
        <a:latin typeface="Mariann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odèle présentation powerpoint Charte Etat - Marianne (ID 2723046)  -  Lecture seule" id="{62E89283-8F21-4257-938A-A1ADC4A67BB3}" vid="{B404DD28-2009-48FA-9C0B-699A8E81A7B3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Modèle présentation powerpoint Charte Etat - Marianne (ID 2723046)</Template>
  <TotalTime>1107</TotalTime>
  <Words>4417</Words>
  <Application>Microsoft Office PowerPoint</Application>
  <PresentationFormat>Affichage à l'écran (16:9)</PresentationFormat>
  <Paragraphs>1123</Paragraphs>
  <Slides>72</Slides>
  <Notes>26</Notes>
  <HiddenSlides>0</HiddenSlides>
  <MMClips>0</MMClips>
  <ScaleCrop>false</ScaleCrop>
  <HeadingPairs>
    <vt:vector size="8" baseType="variant">
      <vt:variant>
        <vt:lpstr>Polices utilisées</vt:lpstr>
      </vt:variant>
      <vt:variant>
        <vt:i4>10</vt:i4>
      </vt:variant>
      <vt:variant>
        <vt:lpstr>Thème</vt:lpstr>
      </vt:variant>
      <vt:variant>
        <vt:i4>1</vt:i4>
      </vt:variant>
      <vt:variant>
        <vt:lpstr>Serveurs OLE incorporés</vt:lpstr>
      </vt:variant>
      <vt:variant>
        <vt:i4>1</vt:i4>
      </vt:variant>
      <vt:variant>
        <vt:lpstr>Titres des diapositives</vt:lpstr>
      </vt:variant>
      <vt:variant>
        <vt:i4>72</vt:i4>
      </vt:variant>
    </vt:vector>
  </HeadingPairs>
  <TitlesOfParts>
    <vt:vector size="84" baseType="lpstr">
      <vt:lpstr>Arial</vt:lpstr>
      <vt:lpstr>Calibri</vt:lpstr>
      <vt:lpstr>Comic Sans MS</vt:lpstr>
      <vt:lpstr>French Script MT</vt:lpstr>
      <vt:lpstr>Lucida Sans Unicode</vt:lpstr>
      <vt:lpstr>Marianne</vt:lpstr>
      <vt:lpstr>Segoe Script</vt:lpstr>
      <vt:lpstr>Times New Roman</vt:lpstr>
      <vt:lpstr>Trebuchet MS</vt:lpstr>
      <vt:lpstr>Wingdings</vt:lpstr>
      <vt:lpstr>MINISTÈRIEL</vt:lpstr>
      <vt:lpstr>Équation</vt:lpstr>
      <vt:lpstr>Présentation PowerPoint</vt:lpstr>
      <vt:lpstr>Contenu du cours</vt:lpstr>
      <vt:lpstr>Contexte de la modélisation dose-réponse</vt:lpstr>
      <vt:lpstr>Sommaire</vt:lpstr>
      <vt:lpstr>Pourquoi modéliser la relation dose-réponse ?</vt:lpstr>
      <vt:lpstr>Détermination d’une valeur sans effet (NOEC), ou de la plus petite dose sans effet (LOEC)</vt:lpstr>
      <vt:lpstr>Pourquoi pas une NOEC / LOAEL etc…? </vt:lpstr>
      <vt:lpstr>Pourquoi modéliser ?</vt:lpstr>
      <vt:lpstr>Puissance statistique - Outil en ligne</vt:lpstr>
      <vt:lpstr>Pourquoi pas une NOEC / LOAEL etc…? </vt:lpstr>
      <vt:lpstr>Modélisation de la relation dose-réponse  Reconnaître des données modélisables</vt:lpstr>
      <vt:lpstr>Contexte</vt:lpstr>
      <vt:lpstr>Objectif « Reconnaître des données modélisables »</vt:lpstr>
      <vt:lpstr>Objectif « Reconnaître des données modélisables » Tracer la courbe dose-réponse en fonction des points et de ce que l’on peut supposer sur la relation</vt:lpstr>
      <vt:lpstr>Objectif « Reconnaître des données modélisables »</vt:lpstr>
      <vt:lpstr>Objectif « Reconnaître des données modélisables »</vt:lpstr>
      <vt:lpstr>Modélisation de la relation dose-réponse  Choisir un modèle</vt:lpstr>
      <vt:lpstr>Objectif : identifier le type de données et de modèle</vt:lpstr>
      <vt:lpstr>Objectif « Identifier le type de données »</vt:lpstr>
      <vt:lpstr>Les modèles</vt:lpstr>
      <vt:lpstr>Les modèles</vt:lpstr>
      <vt:lpstr>Les modèles</vt:lpstr>
      <vt:lpstr>Le modèle de Hill</vt:lpstr>
      <vt:lpstr>Les modèles</vt:lpstr>
      <vt:lpstr>Les modèles – effets sans seuils</vt:lpstr>
      <vt:lpstr>Les modèles - cancérogénèse</vt:lpstr>
      <vt:lpstr>Les modèles </vt:lpstr>
      <vt:lpstr>Les modèles </vt:lpstr>
      <vt:lpstr>Exercice type de données – choix du modèle</vt:lpstr>
      <vt:lpstr>Modélisation de la relation dose-réponse  Calibrer le modèle</vt:lpstr>
      <vt:lpstr>Estimation des paramètres</vt:lpstr>
      <vt:lpstr>Logiciels ? </vt:lpstr>
      <vt:lpstr>Exercices de modélisation</vt:lpstr>
      <vt:lpstr>Exercice de modélisation</vt:lpstr>
      <vt:lpstr>Transformation des réponses</vt:lpstr>
      <vt:lpstr>Transformation des réponses</vt:lpstr>
      <vt:lpstr>La distribution suit-elle une loi normale ?</vt:lpstr>
      <vt:lpstr>Normalisation des réponses</vt:lpstr>
      <vt:lpstr>Normalisation des réponses – Comment ?</vt:lpstr>
      <vt:lpstr>Normalisation des réponses</vt:lpstr>
      <vt:lpstr>Exercice de modélisation</vt:lpstr>
      <vt:lpstr>Exercice de modélisation</vt:lpstr>
      <vt:lpstr>Modélisation de la relation dose-réponse  Evaluer la qualité d’ajustement</vt:lpstr>
      <vt:lpstr>Comment évaluer la qualité de la BMD ?</vt:lpstr>
      <vt:lpstr>Objectif « Evaluer la qualité de l’estimation de la BMD 10% » - quelle incertitude sur la BMD10%?</vt:lpstr>
      <vt:lpstr>Qualité d’ajustement – Exemple 1</vt:lpstr>
      <vt:lpstr>Qualité d’ajustement – Exemple 1</vt:lpstr>
      <vt:lpstr>Qualité d’ajustement – Exemple 1</vt:lpstr>
      <vt:lpstr>Qualité d’ajustement – Exemple 2</vt:lpstr>
      <vt:lpstr>Qualité d’ajustement – Exemple 2</vt:lpstr>
      <vt:lpstr>Qualité d’ajustement - Bilan</vt:lpstr>
      <vt:lpstr>Qualité d’ajustement</vt:lpstr>
      <vt:lpstr>Exemples de doses réponse</vt:lpstr>
      <vt:lpstr>Qualité d’ajustement - Conclusions</vt:lpstr>
      <vt:lpstr>Qualité d’ajustement - Conclusions</vt:lpstr>
      <vt:lpstr>Conclusions</vt:lpstr>
      <vt:lpstr>2. Modélisation de la toxicodynamie  - utilisation d’une relation dose-réponse avec un modèle PBPK</vt:lpstr>
      <vt:lpstr>qIVIVE quantitative In Vitro In Vivo Extrapolation</vt:lpstr>
      <vt:lpstr>qIVIVE de l’inhibition de l’AChE par un pesticide organophosphoré</vt:lpstr>
      <vt:lpstr>qIVIVE de l’inhibition de l’AChE par un pesticide organophosphoré</vt:lpstr>
      <vt:lpstr>2. Modélisation de la toxicodynamie  - modèle PBPK-TD</vt:lpstr>
      <vt:lpstr>Pesticide effects on esterases </vt:lpstr>
      <vt:lpstr>Présentation PowerPoint</vt:lpstr>
      <vt:lpstr>Modèles PBTK-TD</vt:lpstr>
      <vt:lpstr>Présentation PowerPoint</vt:lpstr>
      <vt:lpstr>Conclusions Toxicodynamie</vt:lpstr>
      <vt:lpstr>Présentation PowerPoint</vt:lpstr>
      <vt:lpstr>Correction R</vt:lpstr>
      <vt:lpstr>Correction R</vt:lpstr>
      <vt:lpstr>Correction R</vt:lpstr>
      <vt:lpstr>Puissance statistique</vt:lpstr>
      <vt:lpstr>Pourquoi pas une NOEC / LOAEL etc…? </vt:lpstr>
    </vt:vector>
  </TitlesOfParts>
  <Manager>Client</Manager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subject>Client</dc:subject>
  <dc:creator>BODIN Cleo</dc:creator>
  <cp:lastModifiedBy>BODIN Cleo</cp:lastModifiedBy>
  <cp:revision>13</cp:revision>
  <cp:lastPrinted>2024-12-23T15:37:35Z</cp:lastPrinted>
  <dcterms:created xsi:type="dcterms:W3CDTF">2023-12-12T09:04:29Z</dcterms:created>
  <dcterms:modified xsi:type="dcterms:W3CDTF">2025-01-06T14:15:35Z</dcterms:modified>
</cp:coreProperties>
</file>